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1"/>
  </p:sldMasterIdLst>
  <p:notesMasterIdLst>
    <p:notesMasterId r:id="rId53"/>
  </p:notesMasterIdLst>
  <p:handoutMasterIdLst>
    <p:handoutMasterId r:id="rId54"/>
  </p:handoutMasterIdLst>
  <p:sldIdLst>
    <p:sldId id="256" r:id="rId2"/>
    <p:sldId id="321" r:id="rId3"/>
    <p:sldId id="514" r:id="rId4"/>
    <p:sldId id="569" r:id="rId5"/>
    <p:sldId id="570" r:id="rId6"/>
    <p:sldId id="257" r:id="rId7"/>
    <p:sldId id="353" r:id="rId8"/>
    <p:sldId id="323" r:id="rId9"/>
    <p:sldId id="324" r:id="rId10"/>
    <p:sldId id="325" r:id="rId11"/>
    <p:sldId id="326" r:id="rId12"/>
    <p:sldId id="289" r:id="rId13"/>
    <p:sldId id="290" r:id="rId14"/>
    <p:sldId id="291" r:id="rId15"/>
    <p:sldId id="292" r:id="rId16"/>
    <p:sldId id="297" r:id="rId17"/>
    <p:sldId id="339" r:id="rId18"/>
    <p:sldId id="294" r:id="rId19"/>
    <p:sldId id="295" r:id="rId20"/>
    <p:sldId id="293" r:id="rId21"/>
    <p:sldId id="340" r:id="rId22"/>
    <p:sldId id="341" r:id="rId23"/>
    <p:sldId id="342" r:id="rId24"/>
    <p:sldId id="343" r:id="rId25"/>
    <p:sldId id="355" r:id="rId26"/>
    <p:sldId id="357" r:id="rId27"/>
    <p:sldId id="513" r:id="rId28"/>
    <p:sldId id="530" r:id="rId29"/>
    <p:sldId id="515" r:id="rId30"/>
    <p:sldId id="520" r:id="rId31"/>
    <p:sldId id="567" r:id="rId32"/>
    <p:sldId id="568" r:id="rId33"/>
    <p:sldId id="522" r:id="rId34"/>
    <p:sldId id="517" r:id="rId35"/>
    <p:sldId id="561" r:id="rId36"/>
    <p:sldId id="523" r:id="rId37"/>
    <p:sldId id="524" r:id="rId38"/>
    <p:sldId id="552" r:id="rId39"/>
    <p:sldId id="518" r:id="rId40"/>
    <p:sldId id="525" r:id="rId41"/>
    <p:sldId id="531" r:id="rId42"/>
    <p:sldId id="554" r:id="rId43"/>
    <p:sldId id="553" r:id="rId44"/>
    <p:sldId id="571" r:id="rId45"/>
    <p:sldId id="572" r:id="rId46"/>
    <p:sldId id="573" r:id="rId47"/>
    <p:sldId id="574" r:id="rId48"/>
    <p:sldId id="575" r:id="rId49"/>
    <p:sldId id="576" r:id="rId50"/>
    <p:sldId id="577" r:id="rId51"/>
    <p:sldId id="327" r:id="rId52"/>
  </p:sldIdLst>
  <p:sldSz cx="11879263" cy="7921625"/>
  <p:notesSz cx="7099300" cy="10234613"/>
  <p:custDataLst>
    <p:tags r:id="rId55"/>
  </p:custDataLst>
  <p:defaultTextStyle>
    <a:defPPr>
      <a:defRPr lang="en-US"/>
    </a:defPPr>
    <a:lvl1pPr algn="ctr" rtl="0" fontAlgn="base">
      <a:spcBef>
        <a:spcPct val="0"/>
      </a:spcBef>
      <a:spcAft>
        <a:spcPct val="0"/>
      </a:spcAft>
      <a:defRPr sz="1500" kern="1200">
        <a:solidFill>
          <a:schemeClr val="tx2"/>
        </a:solidFill>
        <a:latin typeface="Tempus Sans ITC" pitchFamily="82" charset="0"/>
        <a:ea typeface="+mn-ea"/>
        <a:cs typeface="+mn-cs"/>
      </a:defRPr>
    </a:lvl1pPr>
    <a:lvl2pPr marL="565561" algn="ctr" rtl="0" fontAlgn="base">
      <a:spcBef>
        <a:spcPct val="0"/>
      </a:spcBef>
      <a:spcAft>
        <a:spcPct val="0"/>
      </a:spcAft>
      <a:defRPr sz="1500" kern="1200">
        <a:solidFill>
          <a:schemeClr val="tx2"/>
        </a:solidFill>
        <a:latin typeface="Tempus Sans ITC" pitchFamily="82" charset="0"/>
        <a:ea typeface="+mn-ea"/>
        <a:cs typeface="+mn-cs"/>
      </a:defRPr>
    </a:lvl2pPr>
    <a:lvl3pPr marL="1131126" algn="ctr" rtl="0" fontAlgn="base">
      <a:spcBef>
        <a:spcPct val="0"/>
      </a:spcBef>
      <a:spcAft>
        <a:spcPct val="0"/>
      </a:spcAft>
      <a:defRPr sz="1500" kern="1200">
        <a:solidFill>
          <a:schemeClr val="tx2"/>
        </a:solidFill>
        <a:latin typeface="Tempus Sans ITC" pitchFamily="82" charset="0"/>
        <a:ea typeface="+mn-ea"/>
        <a:cs typeface="+mn-cs"/>
      </a:defRPr>
    </a:lvl3pPr>
    <a:lvl4pPr marL="1696685" algn="ctr" rtl="0" fontAlgn="base">
      <a:spcBef>
        <a:spcPct val="0"/>
      </a:spcBef>
      <a:spcAft>
        <a:spcPct val="0"/>
      </a:spcAft>
      <a:defRPr sz="1500" kern="1200">
        <a:solidFill>
          <a:schemeClr val="tx2"/>
        </a:solidFill>
        <a:latin typeface="Tempus Sans ITC" pitchFamily="82" charset="0"/>
        <a:ea typeface="+mn-ea"/>
        <a:cs typeface="+mn-cs"/>
      </a:defRPr>
    </a:lvl4pPr>
    <a:lvl5pPr marL="2262251" algn="ctr" rtl="0" fontAlgn="base">
      <a:spcBef>
        <a:spcPct val="0"/>
      </a:spcBef>
      <a:spcAft>
        <a:spcPct val="0"/>
      </a:spcAft>
      <a:defRPr sz="1500" kern="1200">
        <a:solidFill>
          <a:schemeClr val="tx2"/>
        </a:solidFill>
        <a:latin typeface="Tempus Sans ITC" pitchFamily="82" charset="0"/>
        <a:ea typeface="+mn-ea"/>
        <a:cs typeface="+mn-cs"/>
      </a:defRPr>
    </a:lvl5pPr>
    <a:lvl6pPr marL="2827813" algn="l" defTabSz="1131126" rtl="0" eaLnBrk="1" latinLnBrk="0" hangingPunct="1">
      <a:defRPr sz="1500" kern="1200">
        <a:solidFill>
          <a:schemeClr val="tx2"/>
        </a:solidFill>
        <a:latin typeface="Tempus Sans ITC" pitchFamily="82" charset="0"/>
        <a:ea typeface="+mn-ea"/>
        <a:cs typeface="+mn-cs"/>
      </a:defRPr>
    </a:lvl6pPr>
    <a:lvl7pPr marL="3393374" algn="l" defTabSz="1131126" rtl="0" eaLnBrk="1" latinLnBrk="0" hangingPunct="1">
      <a:defRPr sz="1500" kern="1200">
        <a:solidFill>
          <a:schemeClr val="tx2"/>
        </a:solidFill>
        <a:latin typeface="Tempus Sans ITC" pitchFamily="82" charset="0"/>
        <a:ea typeface="+mn-ea"/>
        <a:cs typeface="+mn-cs"/>
      </a:defRPr>
    </a:lvl7pPr>
    <a:lvl8pPr marL="3958938" algn="l" defTabSz="1131126" rtl="0" eaLnBrk="1" latinLnBrk="0" hangingPunct="1">
      <a:defRPr sz="1500" kern="1200">
        <a:solidFill>
          <a:schemeClr val="tx2"/>
        </a:solidFill>
        <a:latin typeface="Tempus Sans ITC" pitchFamily="82" charset="0"/>
        <a:ea typeface="+mn-ea"/>
        <a:cs typeface="+mn-cs"/>
      </a:defRPr>
    </a:lvl8pPr>
    <a:lvl9pPr marL="4524504" algn="l" defTabSz="1131126" rtl="0" eaLnBrk="1" latinLnBrk="0" hangingPunct="1">
      <a:defRPr sz="1500" kern="1200">
        <a:solidFill>
          <a:schemeClr val="tx2"/>
        </a:solidFill>
        <a:latin typeface="Tempus Sans ITC" pitchFamily="82" charset="0"/>
        <a:ea typeface="+mn-ea"/>
        <a:cs typeface="+mn-cs"/>
      </a:defRPr>
    </a:lvl9pPr>
  </p:defaultTextStyle>
  <p:extLst>
    <p:ext uri="{EFAFB233-063F-42B5-8137-9DF3F51BA10A}">
      <p15:sldGuideLst xmlns:p15="http://schemas.microsoft.com/office/powerpoint/2012/main">
        <p15:guide id="1" orient="horz" pos="2495">
          <p15:clr>
            <a:srgbClr val="A4A3A4"/>
          </p15:clr>
        </p15:guide>
        <p15:guide id="2" pos="3742">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notes" scaleToFitPaper="1"/>
  <p:showPr showNarration="1">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D2D2F4"/>
    <a:srgbClr val="CC9900"/>
    <a:srgbClr val="FFFF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105"/>
    <p:restoredTop sz="75238" autoAdjust="0"/>
  </p:normalViewPr>
  <p:slideViewPr>
    <p:cSldViewPr>
      <p:cViewPr varScale="1">
        <p:scale>
          <a:sx n="82" d="100"/>
          <a:sy n="82" d="100"/>
        </p:scale>
        <p:origin x="2528" y="168"/>
      </p:cViewPr>
      <p:guideLst>
        <p:guide orient="horz" pos="2495"/>
        <p:guide pos="3742"/>
      </p:guideLst>
    </p:cSldViewPr>
  </p:slideViewPr>
  <p:notesTextViewPr>
    <p:cViewPr>
      <p:scale>
        <a:sx n="125" d="100"/>
        <a:sy n="125" d="100"/>
      </p:scale>
      <p:origin x="0" y="0"/>
    </p:cViewPr>
  </p:notesTextViewPr>
  <p:sorterViewPr>
    <p:cViewPr>
      <p:scale>
        <a:sx n="100" d="100"/>
        <a:sy n="100" d="100"/>
      </p:scale>
      <p:origin x="0" y="24221"/>
    </p:cViewPr>
  </p:sorterViewPr>
  <p:notesViewPr>
    <p:cSldViewPr>
      <p:cViewPr varScale="1">
        <p:scale>
          <a:sx n="119" d="100"/>
          <a:sy n="119" d="100"/>
        </p:scale>
        <p:origin x="5192" y="20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gs" Target="tags/tag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5570" name="Rectangle 2"/>
          <p:cNvSpPr>
            <a:spLocks noGrp="1" noChangeArrowheads="1"/>
          </p:cNvSpPr>
          <p:nvPr>
            <p:ph type="hdr" sz="quarter"/>
          </p:nvPr>
        </p:nvSpPr>
        <p:spPr bwMode="auto">
          <a:xfrm>
            <a:off x="0" y="0"/>
            <a:ext cx="3076363" cy="510332"/>
          </a:xfrm>
          <a:prstGeom prst="rect">
            <a:avLst/>
          </a:prstGeom>
          <a:noFill/>
          <a:ln w="9525">
            <a:noFill/>
            <a:miter lim="800000"/>
            <a:headEnd/>
            <a:tailEnd/>
          </a:ln>
          <a:effectLst/>
        </p:spPr>
        <p:txBody>
          <a:bodyPr vert="horz" wrap="square" lIns="97335" tIns="48668" rIns="97335" bIns="48668" numCol="1" anchor="t" anchorCtr="0" compatLnSpc="1">
            <a:prstTxWarp prst="textNoShape">
              <a:avLst/>
            </a:prstTxWarp>
          </a:bodyPr>
          <a:lstStyle>
            <a:lvl1pPr algn="l" defTabSz="972546">
              <a:defRPr sz="1100">
                <a:solidFill>
                  <a:schemeClr val="tx1"/>
                </a:solidFill>
                <a:latin typeface="Arial" charset="0"/>
              </a:defRPr>
            </a:lvl1pPr>
          </a:lstStyle>
          <a:p>
            <a:endParaRPr lang="en-US"/>
          </a:p>
        </p:txBody>
      </p:sp>
      <p:sp>
        <p:nvSpPr>
          <p:cNvPr id="365571" name="Rectangle 3"/>
          <p:cNvSpPr>
            <a:spLocks noGrp="1" noChangeArrowheads="1"/>
          </p:cNvSpPr>
          <p:nvPr>
            <p:ph type="dt" sz="quarter" idx="1"/>
          </p:nvPr>
        </p:nvSpPr>
        <p:spPr bwMode="auto">
          <a:xfrm>
            <a:off x="4021294" y="0"/>
            <a:ext cx="3076363" cy="510332"/>
          </a:xfrm>
          <a:prstGeom prst="rect">
            <a:avLst/>
          </a:prstGeom>
          <a:noFill/>
          <a:ln w="9525">
            <a:noFill/>
            <a:miter lim="800000"/>
            <a:headEnd/>
            <a:tailEnd/>
          </a:ln>
          <a:effectLst/>
        </p:spPr>
        <p:txBody>
          <a:bodyPr vert="horz" wrap="square" lIns="97335" tIns="48668" rIns="97335" bIns="48668" numCol="1" anchor="t" anchorCtr="0" compatLnSpc="1">
            <a:prstTxWarp prst="textNoShape">
              <a:avLst/>
            </a:prstTxWarp>
          </a:bodyPr>
          <a:lstStyle>
            <a:lvl1pPr algn="r" defTabSz="972546">
              <a:defRPr sz="1100">
                <a:solidFill>
                  <a:schemeClr val="tx1"/>
                </a:solidFill>
                <a:latin typeface="Arial" charset="0"/>
              </a:defRPr>
            </a:lvl1pPr>
          </a:lstStyle>
          <a:p>
            <a:endParaRPr lang="en-US"/>
          </a:p>
        </p:txBody>
      </p:sp>
      <p:sp>
        <p:nvSpPr>
          <p:cNvPr id="365572" name="Rectangle 4"/>
          <p:cNvSpPr>
            <a:spLocks noGrp="1" noChangeArrowheads="1"/>
          </p:cNvSpPr>
          <p:nvPr>
            <p:ph type="ftr" sz="quarter" idx="2"/>
          </p:nvPr>
        </p:nvSpPr>
        <p:spPr bwMode="auto">
          <a:xfrm>
            <a:off x="0" y="9722534"/>
            <a:ext cx="3076363" cy="510332"/>
          </a:xfrm>
          <a:prstGeom prst="rect">
            <a:avLst/>
          </a:prstGeom>
          <a:noFill/>
          <a:ln w="9525">
            <a:noFill/>
            <a:miter lim="800000"/>
            <a:headEnd/>
            <a:tailEnd/>
          </a:ln>
          <a:effectLst/>
        </p:spPr>
        <p:txBody>
          <a:bodyPr vert="horz" wrap="square" lIns="97335" tIns="48668" rIns="97335" bIns="48668" numCol="1" anchor="b" anchorCtr="0" compatLnSpc="1">
            <a:prstTxWarp prst="textNoShape">
              <a:avLst/>
            </a:prstTxWarp>
          </a:bodyPr>
          <a:lstStyle>
            <a:lvl1pPr algn="l" defTabSz="972546">
              <a:defRPr sz="1100">
                <a:solidFill>
                  <a:schemeClr val="tx1"/>
                </a:solidFill>
                <a:latin typeface="Arial" charset="0"/>
              </a:defRPr>
            </a:lvl1pPr>
          </a:lstStyle>
          <a:p>
            <a:endParaRPr lang="en-US"/>
          </a:p>
        </p:txBody>
      </p:sp>
      <p:sp>
        <p:nvSpPr>
          <p:cNvPr id="365573" name="Rectangle 5"/>
          <p:cNvSpPr>
            <a:spLocks noGrp="1" noChangeArrowheads="1"/>
          </p:cNvSpPr>
          <p:nvPr>
            <p:ph type="sldNum" sz="quarter" idx="3"/>
          </p:nvPr>
        </p:nvSpPr>
        <p:spPr bwMode="auto">
          <a:xfrm>
            <a:off x="4021294" y="9722534"/>
            <a:ext cx="3076363" cy="510332"/>
          </a:xfrm>
          <a:prstGeom prst="rect">
            <a:avLst/>
          </a:prstGeom>
          <a:noFill/>
          <a:ln w="9525">
            <a:noFill/>
            <a:miter lim="800000"/>
            <a:headEnd/>
            <a:tailEnd/>
          </a:ln>
          <a:effectLst/>
        </p:spPr>
        <p:txBody>
          <a:bodyPr vert="horz" wrap="square" lIns="97335" tIns="48668" rIns="97335" bIns="48668" numCol="1" anchor="b" anchorCtr="0" compatLnSpc="1">
            <a:prstTxWarp prst="textNoShape">
              <a:avLst/>
            </a:prstTxWarp>
          </a:bodyPr>
          <a:lstStyle>
            <a:lvl1pPr algn="r" defTabSz="972546">
              <a:defRPr sz="1100">
                <a:solidFill>
                  <a:schemeClr val="tx1"/>
                </a:solidFill>
                <a:latin typeface="Arial" charset="0"/>
              </a:defRPr>
            </a:lvl1pPr>
          </a:lstStyle>
          <a:p>
            <a:fld id="{2D8CA0BC-0227-4EC0-BFD0-03DE60C18AD2}" type="slidenum">
              <a:rPr lang="en-US"/>
              <a:pPr/>
              <a:t>‹#›</a:t>
            </a:fld>
            <a:endParaRPr lang="en-US"/>
          </a:p>
        </p:txBody>
      </p:sp>
    </p:spTree>
    <p:extLst>
      <p:ext uri="{BB962C8B-B14F-4D97-AF65-F5344CB8AC3E}">
        <p14:creationId xmlns:p14="http://schemas.microsoft.com/office/powerpoint/2010/main" val="27097454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8050" name="Rectangle 2"/>
          <p:cNvSpPr>
            <a:spLocks noGrp="1" noChangeArrowheads="1"/>
          </p:cNvSpPr>
          <p:nvPr>
            <p:ph type="hdr" sz="quarter"/>
          </p:nvPr>
        </p:nvSpPr>
        <p:spPr bwMode="auto">
          <a:xfrm>
            <a:off x="0" y="0"/>
            <a:ext cx="3076363" cy="512081"/>
          </a:xfrm>
          <a:prstGeom prst="rect">
            <a:avLst/>
          </a:prstGeom>
          <a:noFill/>
          <a:ln w="9525">
            <a:noFill/>
            <a:miter lim="800000"/>
            <a:headEnd/>
            <a:tailEnd/>
          </a:ln>
          <a:effectLst/>
        </p:spPr>
        <p:txBody>
          <a:bodyPr vert="horz" wrap="square" lIns="98434" tIns="49217" rIns="98434" bIns="49217" numCol="1" anchor="t" anchorCtr="0" compatLnSpc="1">
            <a:prstTxWarp prst="textNoShape">
              <a:avLst/>
            </a:prstTxWarp>
          </a:bodyPr>
          <a:lstStyle>
            <a:lvl1pPr algn="l" defTabSz="986172">
              <a:defRPr sz="1100">
                <a:solidFill>
                  <a:schemeClr val="tx1"/>
                </a:solidFill>
                <a:latin typeface="Arial" charset="0"/>
              </a:defRPr>
            </a:lvl1pPr>
          </a:lstStyle>
          <a:p>
            <a:endParaRPr lang="en-US"/>
          </a:p>
        </p:txBody>
      </p:sp>
      <p:sp>
        <p:nvSpPr>
          <p:cNvPr id="258051" name="Rectangle 3"/>
          <p:cNvSpPr>
            <a:spLocks noGrp="1" noChangeArrowheads="1"/>
          </p:cNvSpPr>
          <p:nvPr>
            <p:ph type="dt" idx="1"/>
          </p:nvPr>
        </p:nvSpPr>
        <p:spPr bwMode="auto">
          <a:xfrm>
            <a:off x="4021294" y="0"/>
            <a:ext cx="3076363" cy="512081"/>
          </a:xfrm>
          <a:prstGeom prst="rect">
            <a:avLst/>
          </a:prstGeom>
          <a:noFill/>
          <a:ln w="9525">
            <a:noFill/>
            <a:miter lim="800000"/>
            <a:headEnd/>
            <a:tailEnd/>
          </a:ln>
          <a:effectLst/>
        </p:spPr>
        <p:txBody>
          <a:bodyPr vert="horz" wrap="square" lIns="98434" tIns="49217" rIns="98434" bIns="49217" numCol="1" anchor="t" anchorCtr="0" compatLnSpc="1">
            <a:prstTxWarp prst="textNoShape">
              <a:avLst/>
            </a:prstTxWarp>
          </a:bodyPr>
          <a:lstStyle>
            <a:lvl1pPr algn="r" defTabSz="986172">
              <a:defRPr sz="1100">
                <a:solidFill>
                  <a:schemeClr val="tx1"/>
                </a:solidFill>
                <a:latin typeface="Arial" charset="0"/>
              </a:defRPr>
            </a:lvl1pPr>
          </a:lstStyle>
          <a:p>
            <a:endParaRPr lang="en-US"/>
          </a:p>
        </p:txBody>
      </p:sp>
      <p:sp>
        <p:nvSpPr>
          <p:cNvPr id="258052" name="Rectangle 4"/>
          <p:cNvSpPr>
            <a:spLocks noGrp="1" noRot="1" noChangeAspect="1" noChangeArrowheads="1" noTextEdit="1"/>
          </p:cNvSpPr>
          <p:nvPr>
            <p:ph type="sldImg" idx="2"/>
          </p:nvPr>
        </p:nvSpPr>
        <p:spPr bwMode="auto">
          <a:xfrm>
            <a:off x="674688" y="766763"/>
            <a:ext cx="5754687" cy="3838575"/>
          </a:xfrm>
          <a:prstGeom prst="rect">
            <a:avLst/>
          </a:prstGeom>
          <a:noFill/>
          <a:ln w="9525">
            <a:solidFill>
              <a:srgbClr val="000000"/>
            </a:solidFill>
            <a:miter lim="800000"/>
            <a:headEnd/>
            <a:tailEnd/>
          </a:ln>
          <a:effectLst/>
        </p:spPr>
      </p:sp>
      <p:sp>
        <p:nvSpPr>
          <p:cNvPr id="258053" name="Rectangle 5"/>
          <p:cNvSpPr>
            <a:spLocks noGrp="1" noChangeArrowheads="1"/>
          </p:cNvSpPr>
          <p:nvPr>
            <p:ph type="body" sz="quarter" idx="3"/>
          </p:nvPr>
        </p:nvSpPr>
        <p:spPr bwMode="auto">
          <a:xfrm>
            <a:off x="711576" y="4862142"/>
            <a:ext cx="5676153" cy="4605227"/>
          </a:xfrm>
          <a:prstGeom prst="rect">
            <a:avLst/>
          </a:prstGeom>
          <a:noFill/>
          <a:ln w="9525">
            <a:noFill/>
            <a:miter lim="800000"/>
            <a:headEnd/>
            <a:tailEnd/>
          </a:ln>
          <a:effectLst/>
        </p:spPr>
        <p:txBody>
          <a:bodyPr vert="horz" wrap="square" lIns="98434" tIns="49217" rIns="98434" bIns="49217"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58054" name="Rectangle 6"/>
          <p:cNvSpPr>
            <a:spLocks noGrp="1" noChangeArrowheads="1"/>
          </p:cNvSpPr>
          <p:nvPr>
            <p:ph type="ftr" sz="quarter" idx="4"/>
          </p:nvPr>
        </p:nvSpPr>
        <p:spPr bwMode="auto">
          <a:xfrm>
            <a:off x="0" y="9720785"/>
            <a:ext cx="3076363" cy="512081"/>
          </a:xfrm>
          <a:prstGeom prst="rect">
            <a:avLst/>
          </a:prstGeom>
          <a:noFill/>
          <a:ln w="9525">
            <a:noFill/>
            <a:miter lim="800000"/>
            <a:headEnd/>
            <a:tailEnd/>
          </a:ln>
          <a:effectLst/>
        </p:spPr>
        <p:txBody>
          <a:bodyPr vert="horz" wrap="square" lIns="98434" tIns="49217" rIns="98434" bIns="49217" numCol="1" anchor="b" anchorCtr="0" compatLnSpc="1">
            <a:prstTxWarp prst="textNoShape">
              <a:avLst/>
            </a:prstTxWarp>
          </a:bodyPr>
          <a:lstStyle>
            <a:lvl1pPr algn="l" defTabSz="986172">
              <a:defRPr sz="1100">
                <a:solidFill>
                  <a:schemeClr val="tx1"/>
                </a:solidFill>
                <a:latin typeface="Arial" charset="0"/>
              </a:defRPr>
            </a:lvl1pPr>
          </a:lstStyle>
          <a:p>
            <a:endParaRPr lang="en-US"/>
          </a:p>
        </p:txBody>
      </p:sp>
      <p:sp>
        <p:nvSpPr>
          <p:cNvPr id="258055" name="Rectangle 7"/>
          <p:cNvSpPr>
            <a:spLocks noGrp="1" noChangeArrowheads="1"/>
          </p:cNvSpPr>
          <p:nvPr>
            <p:ph type="sldNum" sz="quarter" idx="5"/>
          </p:nvPr>
        </p:nvSpPr>
        <p:spPr bwMode="auto">
          <a:xfrm>
            <a:off x="4021294" y="9720785"/>
            <a:ext cx="3076363" cy="512081"/>
          </a:xfrm>
          <a:prstGeom prst="rect">
            <a:avLst/>
          </a:prstGeom>
          <a:noFill/>
          <a:ln w="9525">
            <a:noFill/>
            <a:miter lim="800000"/>
            <a:headEnd/>
            <a:tailEnd/>
          </a:ln>
          <a:effectLst/>
        </p:spPr>
        <p:txBody>
          <a:bodyPr vert="horz" wrap="square" lIns="98434" tIns="49217" rIns="98434" bIns="49217" numCol="1" anchor="b" anchorCtr="0" compatLnSpc="1">
            <a:prstTxWarp prst="textNoShape">
              <a:avLst/>
            </a:prstTxWarp>
          </a:bodyPr>
          <a:lstStyle>
            <a:lvl1pPr algn="r" defTabSz="986172">
              <a:defRPr sz="1100">
                <a:solidFill>
                  <a:schemeClr val="tx1"/>
                </a:solidFill>
                <a:latin typeface="Arial" charset="0"/>
              </a:defRPr>
            </a:lvl1pPr>
          </a:lstStyle>
          <a:p>
            <a:fld id="{E6C47E0B-2958-48CC-BA4E-C350203CF107}" type="slidenum">
              <a:rPr lang="en-US"/>
              <a:pPr/>
              <a:t>‹#›</a:t>
            </a:fld>
            <a:endParaRPr lang="en-US"/>
          </a:p>
        </p:txBody>
      </p:sp>
    </p:spTree>
    <p:extLst>
      <p:ext uri="{BB962C8B-B14F-4D97-AF65-F5344CB8AC3E}">
        <p14:creationId xmlns:p14="http://schemas.microsoft.com/office/powerpoint/2010/main" val="703376269"/>
      </p:ext>
    </p:extLst>
  </p:cSld>
  <p:clrMap bg1="lt1" tx1="dk1" bg2="lt2" tx2="dk2" accent1="accent1" accent2="accent2" accent3="accent3" accent4="accent4" accent5="accent5" accent6="accent6" hlink="hlink" folHlink="folHlink"/>
  <p:hf hdr="0" ftr="0" dt="0"/>
  <p:notesStyle>
    <a:lvl1pPr algn="l" rtl="0" fontAlgn="base">
      <a:spcBef>
        <a:spcPct val="30000"/>
      </a:spcBef>
      <a:spcAft>
        <a:spcPct val="0"/>
      </a:spcAft>
      <a:defRPr sz="1400" kern="1200">
        <a:solidFill>
          <a:schemeClr val="tx1"/>
        </a:solidFill>
        <a:latin typeface="+mn-lt"/>
        <a:ea typeface="+mn-ea"/>
        <a:cs typeface="+mn-cs"/>
      </a:defRPr>
    </a:lvl1pPr>
    <a:lvl2pPr marL="565561" algn="l" rtl="0" fontAlgn="base">
      <a:spcBef>
        <a:spcPct val="30000"/>
      </a:spcBef>
      <a:spcAft>
        <a:spcPct val="0"/>
      </a:spcAft>
      <a:defRPr sz="1400" kern="1200">
        <a:solidFill>
          <a:schemeClr val="tx1"/>
        </a:solidFill>
        <a:latin typeface="+mn-lt"/>
        <a:ea typeface="+mn-ea"/>
        <a:cs typeface="+mn-cs"/>
      </a:defRPr>
    </a:lvl2pPr>
    <a:lvl3pPr marL="1131126" algn="l" rtl="0" fontAlgn="base">
      <a:spcBef>
        <a:spcPct val="30000"/>
      </a:spcBef>
      <a:spcAft>
        <a:spcPct val="0"/>
      </a:spcAft>
      <a:defRPr sz="1500" kern="1200">
        <a:solidFill>
          <a:schemeClr val="tx1"/>
        </a:solidFill>
        <a:latin typeface="Arial" charset="0"/>
        <a:ea typeface="+mn-ea"/>
        <a:cs typeface="+mn-cs"/>
      </a:defRPr>
    </a:lvl3pPr>
    <a:lvl4pPr marL="1696685" algn="l" rtl="0" fontAlgn="base">
      <a:spcBef>
        <a:spcPct val="30000"/>
      </a:spcBef>
      <a:spcAft>
        <a:spcPct val="0"/>
      </a:spcAft>
      <a:defRPr sz="1500" kern="1200">
        <a:solidFill>
          <a:schemeClr val="tx1"/>
        </a:solidFill>
        <a:latin typeface="Arial" charset="0"/>
        <a:ea typeface="+mn-ea"/>
        <a:cs typeface="+mn-cs"/>
      </a:defRPr>
    </a:lvl4pPr>
    <a:lvl5pPr marL="2262251" algn="l" rtl="0" fontAlgn="base">
      <a:spcBef>
        <a:spcPct val="30000"/>
      </a:spcBef>
      <a:spcAft>
        <a:spcPct val="0"/>
      </a:spcAft>
      <a:defRPr sz="1500" kern="1200">
        <a:solidFill>
          <a:schemeClr val="tx1"/>
        </a:solidFill>
        <a:latin typeface="Arial" charset="0"/>
        <a:ea typeface="+mn-ea"/>
        <a:cs typeface="+mn-cs"/>
      </a:defRPr>
    </a:lvl5pPr>
    <a:lvl6pPr marL="2827813" algn="l" defTabSz="1131126" rtl="0" eaLnBrk="1" latinLnBrk="0" hangingPunct="1">
      <a:defRPr sz="1500" kern="1200">
        <a:solidFill>
          <a:schemeClr val="tx1"/>
        </a:solidFill>
        <a:latin typeface="+mn-lt"/>
        <a:ea typeface="+mn-ea"/>
        <a:cs typeface="+mn-cs"/>
      </a:defRPr>
    </a:lvl6pPr>
    <a:lvl7pPr marL="3393374" algn="l" defTabSz="1131126" rtl="0" eaLnBrk="1" latinLnBrk="0" hangingPunct="1">
      <a:defRPr sz="1500" kern="1200">
        <a:solidFill>
          <a:schemeClr val="tx1"/>
        </a:solidFill>
        <a:latin typeface="+mn-lt"/>
        <a:ea typeface="+mn-ea"/>
        <a:cs typeface="+mn-cs"/>
      </a:defRPr>
    </a:lvl7pPr>
    <a:lvl8pPr marL="3958938" algn="l" defTabSz="1131126" rtl="0" eaLnBrk="1" latinLnBrk="0" hangingPunct="1">
      <a:defRPr sz="1500" kern="1200">
        <a:solidFill>
          <a:schemeClr val="tx1"/>
        </a:solidFill>
        <a:latin typeface="+mn-lt"/>
        <a:ea typeface="+mn-ea"/>
        <a:cs typeface="+mn-cs"/>
      </a:defRPr>
    </a:lvl8pPr>
    <a:lvl9pPr marL="4524504" algn="l" defTabSz="1131126" rtl="0" eaLnBrk="1" latinLnBrk="0" hangingPunct="1">
      <a:defRPr sz="15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9E7A572-8AD9-492E-A720-80969568FA02}" type="slidenum">
              <a:rPr lang="en-US"/>
              <a:pPr/>
              <a:t>1</a:t>
            </a:fld>
            <a:endParaRPr lang="en-US" dirty="0"/>
          </a:p>
        </p:txBody>
      </p:sp>
      <p:sp>
        <p:nvSpPr>
          <p:cNvPr id="315394" name="Rectangle 2"/>
          <p:cNvSpPr>
            <a:spLocks noGrp="1" noRot="1" noChangeAspect="1" noChangeArrowheads="1" noTextEdit="1"/>
          </p:cNvSpPr>
          <p:nvPr>
            <p:ph type="sldImg"/>
          </p:nvPr>
        </p:nvSpPr>
        <p:spPr>
          <a:xfrm>
            <a:off x="674688" y="766763"/>
            <a:ext cx="5754687" cy="3838575"/>
          </a:xfrm>
          <a:ln/>
        </p:spPr>
      </p:sp>
      <p:sp>
        <p:nvSpPr>
          <p:cNvPr id="315395" name="Rectangle 3"/>
          <p:cNvSpPr>
            <a:spLocks noGrp="1" noChangeArrowheads="1"/>
          </p:cNvSpPr>
          <p:nvPr>
            <p:ph type="body" idx="1"/>
          </p:nvPr>
        </p:nvSpPr>
        <p:spPr/>
        <p:txBody>
          <a:bodyPr/>
          <a:lstStyle/>
          <a:p>
            <a:endParaRPr lang="fr-FR" dirty="0"/>
          </a:p>
        </p:txBody>
      </p:sp>
    </p:spTree>
    <p:extLst>
      <p:ext uri="{BB962C8B-B14F-4D97-AF65-F5344CB8AC3E}">
        <p14:creationId xmlns:p14="http://schemas.microsoft.com/office/powerpoint/2010/main" val="20297160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Key</a:t>
            </a:r>
            <a:r>
              <a:rPr lang="en-US" baseline="0" dirty="0"/>
              <a:t> phrase extraction can be used as an initial step to create a domain-specific thesaurus or taxonomy. In the example, we see a thesaurus that has been constructed for the food domain, based on key phrase extraction. For the phrase “junk food” many synonyms and near-synonyms have been identified. In practice a human expert would not be able to extract reliably all different types of mentions of such a concept.</a:t>
            </a:r>
          </a:p>
          <a:p>
            <a:endParaRPr lang="en-US" baseline="0" dirty="0"/>
          </a:p>
          <a:p>
            <a:r>
              <a:rPr lang="en-US" baseline="0" dirty="0"/>
              <a:t>As a result, this allows to increase recall for retrieval of documents  that refer to this concept.</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10</a:t>
            </a:fld>
            <a:endParaRPr lang="en-US"/>
          </a:p>
        </p:txBody>
      </p:sp>
    </p:spTree>
    <p:extLst>
      <p:ext uri="{BB962C8B-B14F-4D97-AF65-F5344CB8AC3E}">
        <p14:creationId xmlns:p14="http://schemas.microsoft.com/office/powerpoint/2010/main" val="5140632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 example of using key</a:t>
            </a:r>
            <a:r>
              <a:rPr lang="en-US" baseline="0" dirty="0"/>
              <a:t> phrase extraction for scientific documents in physics. Many highly specific concepts are identified automatically and allow a scientist to more precisely filter and search the documents. You can try this out on your own at </a:t>
            </a:r>
            <a:r>
              <a:rPr lang="en-US" baseline="0" dirty="0" err="1"/>
              <a:t>sciencewise.info</a:t>
            </a:r>
            <a:r>
              <a:rPr lang="en-US" baseline="0" dirty="0"/>
              <a:t>.</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11</a:t>
            </a:fld>
            <a:endParaRPr lang="en-US"/>
          </a:p>
        </p:txBody>
      </p:sp>
    </p:spTree>
    <p:extLst>
      <p:ext uri="{BB962C8B-B14F-4D97-AF65-F5344CB8AC3E}">
        <p14:creationId xmlns:p14="http://schemas.microsoft.com/office/powerpoint/2010/main" val="18661662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Named entity recognition is a more specific</a:t>
            </a:r>
            <a:r>
              <a:rPr lang="en-US" baseline="0" dirty="0"/>
              <a:t> task than key phrase extraction. In NER the objective is to identify phrases that are names of specific types of entities, such as people, organizations or places. This, again, is very useful for document classification and search, but also a steppingstone to extract more complex knowledge, in particular statements relating different entities, as we will see later.</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12</a:t>
            </a:fld>
            <a:endParaRPr lang="en-US"/>
          </a:p>
        </p:txBody>
      </p:sp>
    </p:spTree>
    <p:extLst>
      <p:ext uri="{BB962C8B-B14F-4D97-AF65-F5344CB8AC3E}">
        <p14:creationId xmlns:p14="http://schemas.microsoft.com/office/powerpoint/2010/main" val="19215287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NER has </a:t>
            </a:r>
            <a:r>
              <a:rPr lang="en-US" baseline="0" dirty="0"/>
              <a:t>many commercial applications, e.g., for marketing or studying public perception, by linking volume of communication, sentiment and popularity to specific entities, such as products, companies or organizations. Thus, there exist </a:t>
            </a:r>
            <a:r>
              <a:rPr lang="en-US" baseline="0" dirty="0" err="1"/>
              <a:t>manycommercial</a:t>
            </a:r>
            <a:r>
              <a:rPr lang="en-US" baseline="0" dirty="0"/>
              <a:t> tools that offer this type of service.</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13</a:t>
            </a:fld>
            <a:endParaRPr lang="en-US"/>
          </a:p>
        </p:txBody>
      </p:sp>
    </p:spTree>
    <p:extLst>
      <p:ext uri="{BB962C8B-B14F-4D97-AF65-F5344CB8AC3E}">
        <p14:creationId xmlns:p14="http://schemas.microsoft.com/office/powerpoint/2010/main" val="21385127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basic task of NER</a:t>
            </a:r>
            <a:r>
              <a:rPr lang="en-US" baseline="0" dirty="0"/>
              <a:t> is to detect whether a word belongs to an entity name or not. Furthermore, when an entity name is detected, it can be classified according to the type of the entity, e.g., an </a:t>
            </a:r>
            <a:r>
              <a:rPr lang="en-US" baseline="0" dirty="0" err="1"/>
              <a:t>organisation</a:t>
            </a:r>
            <a:r>
              <a:rPr lang="en-US" baseline="0" dirty="0"/>
              <a:t> (ORG), a location (GEO), a person etc.</a:t>
            </a:r>
          </a:p>
          <a:p>
            <a:endParaRPr lang="en-US" baseline="0" dirty="0"/>
          </a:p>
          <a:p>
            <a:r>
              <a:rPr lang="en-US" baseline="0" dirty="0"/>
              <a:t>When analyzing a text, NER is thus a classification problem, where for each word it needs to be decided whether it is inside or outside of an entity name. More detailed classifications, whether a word is the beginning or end of entity name, can also be performed. </a:t>
            </a:r>
            <a:r>
              <a:rPr lang="en-US" dirty="0"/>
              <a:t>Note that in this context also punctuation</a:t>
            </a:r>
            <a:r>
              <a:rPr lang="en-US" baseline="0" dirty="0"/>
              <a:t> marks are considered as words, as they may carry important information on the presence of an entity.</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14</a:t>
            </a:fld>
            <a:endParaRPr lang="en-US"/>
          </a:p>
        </p:txBody>
      </p:sp>
    </p:spTree>
    <p:extLst>
      <p:ext uri="{BB962C8B-B14F-4D97-AF65-F5344CB8AC3E}">
        <p14:creationId xmlns:p14="http://schemas.microsoft.com/office/powerpoint/2010/main" val="16265500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Given that</a:t>
            </a:r>
            <a:r>
              <a:rPr lang="en-US" b="0" baseline="0" dirty="0"/>
              <a:t> NER can be considered as a classification problem, we must decide on two questions. First, which are the input features for the classifier, and second, which is the classification algorithm to be used. As for the input features, typically the neighborhood of a word is considered. In this neighborhood we find other words, which can be used as directly as features and from which several derived features can be produced. The classifier classifies words while reading the words in the sequence they appear in the document. Therefore, one special kind of feature that is used in NER are the labels that have been produced by the classifier for words preceding the word to be classified. Even though in principle any classification algorithm  could be applied, e.g., Naïve Bayes, specific sequence-oriented classifiers (HMM, CRF) can have better performance. </a:t>
            </a:r>
            <a:endParaRPr lang="en-US" b="1"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15</a:t>
            </a:fld>
            <a:endParaRPr lang="en-US"/>
          </a:p>
        </p:txBody>
      </p:sp>
    </p:spTree>
    <p:extLst>
      <p:ext uri="{BB962C8B-B14F-4D97-AF65-F5344CB8AC3E}">
        <p14:creationId xmlns:p14="http://schemas.microsoft.com/office/powerpoint/2010/main" val="3430321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see a list of typical features that are used in named entity recognition. Some of them are quite specific</a:t>
            </a:r>
            <a:r>
              <a:rPr lang="en-US" baseline="0" dirty="0"/>
              <a:t> to the task. For example, part-of-speech tags can be helpful as they allow to distinguish noun phrases (NN) which are typical for entities. Pre- and suffixes are another interesting feature. For example, words ending in “land” would often be locations. Learning this fact can help to generalize the classification to new terms that would contain such a suffix. For entities, in particular in English, also the word shape is an important feature, as usually proper names start with capital letters, or acronyms consist of capital letters only.</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16</a:t>
            </a:fld>
            <a:endParaRPr lang="en-US"/>
          </a:p>
        </p:txBody>
      </p:sp>
    </p:spTree>
    <p:extLst>
      <p:ext uri="{BB962C8B-B14F-4D97-AF65-F5344CB8AC3E}">
        <p14:creationId xmlns:p14="http://schemas.microsoft.com/office/powerpoint/2010/main" val="1801150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a:t>
            </a:r>
            <a:r>
              <a:rPr lang="en-CH" dirty="0"/>
              <a:t>f only features derived from the local context from the immediate neighborhood of a word to be classified are used, important context information can be missed. This motivated the use of classification models that exploit the larger context of a word in the text, like </a:t>
            </a:r>
            <a:r>
              <a:rPr lang="en-GB" dirty="0" err="1"/>
              <a:t>th</a:t>
            </a:r>
            <a:r>
              <a:rPr lang="en-CH" dirty="0"/>
              <a:t>e complete sentence in wh</a:t>
            </a:r>
            <a:r>
              <a:rPr lang="en-GB" dirty="0" err="1"/>
              <a:t>ic</a:t>
            </a:r>
            <a:r>
              <a:rPr lang="en-CH" dirty="0"/>
              <a:t>h the word occurs.</a:t>
            </a:r>
          </a:p>
        </p:txBody>
      </p:sp>
      <p:sp>
        <p:nvSpPr>
          <p:cNvPr id="4" name="Slide Number Placeholder 3"/>
          <p:cNvSpPr>
            <a:spLocks noGrp="1"/>
          </p:cNvSpPr>
          <p:nvPr>
            <p:ph type="sldNum" sz="quarter" idx="5"/>
          </p:nvPr>
        </p:nvSpPr>
        <p:spPr/>
        <p:txBody>
          <a:bodyPr/>
          <a:lstStyle/>
          <a:p>
            <a:fld id="{E6C47E0B-2958-48CC-BA4E-C350203CF107}" type="slidenum">
              <a:rPr lang="en-US" smtClean="0"/>
              <a:pPr/>
              <a:t>17</a:t>
            </a:fld>
            <a:endParaRPr lang="en-US"/>
          </a:p>
        </p:txBody>
      </p:sp>
    </p:spTree>
    <p:extLst>
      <p:ext uri="{BB962C8B-B14F-4D97-AF65-F5344CB8AC3E}">
        <p14:creationId xmlns:p14="http://schemas.microsoft.com/office/powerpoint/2010/main" val="34495977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We introduce now a classification approach that has been used for NER and exploits the sequential nature of natural language. The approach belongs to the class of generative probabilistic models, like the one we have introduced for information retrieval.</a:t>
                </a:r>
              </a:p>
              <a:p>
                <a:endParaRPr lang="en-US" baseline="0" dirty="0"/>
              </a:p>
              <a:p>
                <a:pPr marL="0" marR="0" indent="0" algn="l" defTabSz="914400" rtl="0" eaLnBrk="1" fontAlgn="base" latinLnBrk="0" hangingPunct="1">
                  <a:lnSpc>
                    <a:spcPct val="100000"/>
                  </a:lnSpc>
                  <a:spcBef>
                    <a:spcPct val="30000"/>
                  </a:spcBef>
                  <a:spcAft>
                    <a:spcPct val="0"/>
                  </a:spcAft>
                  <a:buClrTx/>
                  <a:buSzTx/>
                  <a:buFontTx/>
                  <a:buNone/>
                  <a:tabLst/>
                  <a:defRPr/>
                </a:pPr>
                <a:r>
                  <a:rPr lang="en-US" baseline="0" dirty="0"/>
                  <a:t>The basic model assumes that there exists a (unknown) probability distribution </a:t>
                </a:r>
                <a14:m>
                  <m:oMath xmlns:m="http://schemas.openxmlformats.org/officeDocument/2006/math">
                    <m:r>
                      <a:rPr lang="fr-CH" b="0" i="1" smtClean="0">
                        <a:latin typeface="Cambria Math" charset="0"/>
                      </a:rPr>
                      <m:t>𝑃</m:t>
                    </m:r>
                    <m:r>
                      <a:rPr lang="fr-CH" b="0" i="1" smtClean="0">
                        <a:latin typeface="Cambria Math" charset="0"/>
                      </a:rPr>
                      <m:t>(</m:t>
                    </m:r>
                    <m:r>
                      <a:rPr lang="fr-CH" b="0" i="1" smtClean="0">
                        <a:latin typeface="Cambria Math" charset="0"/>
                      </a:rPr>
                      <m:t>𝐸</m:t>
                    </m:r>
                    <m:r>
                      <a:rPr lang="fr-CH" b="0" i="1" smtClean="0">
                        <a:latin typeface="Cambria Math" charset="0"/>
                      </a:rPr>
                      <m:t>,</m:t>
                    </m:r>
                    <m:r>
                      <a:rPr lang="fr-CH" b="0" i="1" smtClean="0">
                        <a:latin typeface="Cambria Math" charset="0"/>
                      </a:rPr>
                      <m:t>𝑊</m:t>
                    </m:r>
                    <m:r>
                      <a:rPr lang="fr-CH" b="0" i="1" smtClean="0">
                        <a:latin typeface="Cambria Math" charset="0"/>
                      </a:rPr>
                      <m:t>)</m:t>
                    </m:r>
                  </m:oMath>
                </a14:m>
                <a:r>
                  <a:rPr lang="en-US" dirty="0"/>
                  <a:t> that correlates sequences of words with the corresponding sequences of entity labels. The classification task is then to identify for a given</a:t>
                </a:r>
                <a:r>
                  <a:rPr lang="en-US" baseline="0" dirty="0"/>
                  <a:t> sequence of words, the most probable sequence of labels. Using Bayes law, we can reformulate this, by decomposing the conditional probability </a:t>
                </a:r>
                <a14:m>
                  <m:oMath xmlns:m="http://schemas.openxmlformats.org/officeDocument/2006/math">
                    <m:r>
                      <a:rPr lang="fr-CH" b="0" i="1" smtClean="0">
                        <a:latin typeface="Cambria Math" charset="0"/>
                      </a:rPr>
                      <m:t>𝑃</m:t>
                    </m:r>
                    <m:r>
                      <a:rPr lang="fr-CH" b="0" i="1" smtClean="0">
                        <a:latin typeface="Cambria Math" charset="0"/>
                      </a:rPr>
                      <m:t>(</m:t>
                    </m:r>
                    <m:r>
                      <a:rPr lang="fr-CH" b="0" i="1" smtClean="0">
                        <a:latin typeface="Cambria Math" charset="0"/>
                      </a:rPr>
                      <m:t>𝐸</m:t>
                    </m:r>
                    <m:r>
                      <a:rPr lang="fr-CH" b="0" i="1" smtClean="0">
                        <a:latin typeface="Cambria Math" charset="0"/>
                      </a:rPr>
                      <m:t>|</m:t>
                    </m:r>
                    <m:r>
                      <a:rPr lang="fr-CH" b="0" i="1" smtClean="0">
                        <a:latin typeface="Cambria Math" charset="0"/>
                      </a:rPr>
                      <m:t>𝑊</m:t>
                    </m:r>
                    <m:r>
                      <a:rPr lang="fr-CH" b="0" i="1" smtClean="0">
                        <a:latin typeface="Cambria Math" charset="0"/>
                      </a:rPr>
                      <m:t>)</m:t>
                    </m:r>
                  </m:oMath>
                </a14:m>
                <a:r>
                  <a:rPr lang="en-US" dirty="0"/>
                  <a:t> into the</a:t>
                </a:r>
                <a:r>
                  <a:rPr lang="en-US" baseline="0" dirty="0"/>
                  <a:t> product of two probability distributions. </a:t>
                </a:r>
                <a14:m>
                  <m:oMath xmlns:m="http://schemas.openxmlformats.org/officeDocument/2006/math">
                    <m:r>
                      <a:rPr lang="en-US" i="1" baseline="0" dirty="0" smtClean="0">
                        <a:latin typeface="Cambria Math" panose="02040503050406030204" pitchFamily="18" charset="0"/>
                      </a:rPr>
                      <m:t>𝑃</m:t>
                    </m:r>
                    <m:r>
                      <a:rPr lang="en-US" i="1" baseline="0" dirty="0" smtClean="0">
                        <a:latin typeface="Cambria Math" panose="02040503050406030204" pitchFamily="18" charset="0"/>
                      </a:rPr>
                      <m:t>(</m:t>
                    </m:r>
                    <m:r>
                      <a:rPr lang="en-US" i="1" baseline="0" dirty="0" smtClean="0">
                        <a:latin typeface="Cambria Math" panose="02040503050406030204" pitchFamily="18" charset="0"/>
                      </a:rPr>
                      <m:t>𝐸</m:t>
                    </m:r>
                    <m:r>
                      <a:rPr lang="en-US" i="1" baseline="0" dirty="0" smtClean="0">
                        <a:latin typeface="Cambria Math" panose="02040503050406030204" pitchFamily="18" charset="0"/>
                      </a:rPr>
                      <m:t>) </m:t>
                    </m:r>
                  </m:oMath>
                </a14:m>
                <a:r>
                  <a:rPr lang="en-US" baseline="0" dirty="0"/>
                  <a:t>is a model describing of the probability of different labels to occur, and </a:t>
                </a:r>
                <a14:m>
                  <m:oMath xmlns:m="http://schemas.openxmlformats.org/officeDocument/2006/math">
                    <m:r>
                      <a:rPr lang="en-US" i="1" baseline="0" dirty="0" smtClean="0">
                        <a:latin typeface="Cambria Math" panose="02040503050406030204" pitchFamily="18" charset="0"/>
                      </a:rPr>
                      <m:t>𝑃</m:t>
                    </m:r>
                    <m:r>
                      <a:rPr lang="en-US" i="1" baseline="0" dirty="0" smtClean="0">
                        <a:latin typeface="Cambria Math" panose="02040503050406030204" pitchFamily="18" charset="0"/>
                      </a:rPr>
                      <m:t>(</m:t>
                    </m:r>
                    <m:r>
                      <a:rPr lang="en-US" i="1" baseline="0" dirty="0" smtClean="0">
                        <a:latin typeface="Cambria Math" panose="02040503050406030204" pitchFamily="18" charset="0"/>
                      </a:rPr>
                      <m:t>𝑊</m:t>
                    </m:r>
                    <m:r>
                      <a:rPr lang="en-US" i="1" baseline="0" dirty="0" smtClean="0">
                        <a:latin typeface="Cambria Math" panose="02040503050406030204" pitchFamily="18" charset="0"/>
                      </a:rPr>
                      <m:t>|</m:t>
                    </m:r>
                    <m:r>
                      <a:rPr lang="en-US" i="1" baseline="0" dirty="0" smtClean="0">
                        <a:latin typeface="Cambria Math" panose="02040503050406030204" pitchFamily="18" charset="0"/>
                      </a:rPr>
                      <m:t>𝐸</m:t>
                    </m:r>
                    <m:r>
                      <a:rPr lang="en-US" i="1" baseline="0" dirty="0" smtClean="0">
                        <a:latin typeface="Cambria Math" panose="02040503050406030204" pitchFamily="18" charset="0"/>
                      </a:rPr>
                      <m:t>)</m:t>
                    </m:r>
                  </m:oMath>
                </a14:m>
                <a:r>
                  <a:rPr lang="en-US" baseline="0" dirty="0"/>
                  <a:t> is a model describing of how words correlate with labels.</a:t>
                </a:r>
                <a:endParaRPr lang="en-US" dirty="0"/>
              </a:p>
              <a:p>
                <a:endParaRPr lang="en-US" dirty="0"/>
              </a:p>
            </p:txBody>
          </p:sp>
        </mc:Choice>
        <mc:Fallback xmlns="">
          <p:sp>
            <p:nvSpPr>
              <p:cNvPr id="3" name="Notes Placeholder 2"/>
              <p:cNvSpPr>
                <a:spLocks noGrp="1"/>
              </p:cNvSpPr>
              <p:nvPr>
                <p:ph type="body" idx="1"/>
              </p:nvPr>
            </p:nvSpPr>
            <p:spPr/>
            <p:txBody>
              <a:bodyPr/>
              <a:lstStyle/>
              <a:p>
                <a:r>
                  <a:rPr lang="en-US" dirty="0" smtClean="0"/>
                  <a:t>We now will see a classifier</a:t>
                </a:r>
                <a:r>
                  <a:rPr lang="en-US" baseline="0" dirty="0" smtClean="0"/>
                  <a:t> that specifically takes advantage of the sequential nature of learning entities in natural language text. The approach is strongly related to probabilistic information retrieval and based on a generative probabilistic model for text.</a:t>
                </a:r>
              </a:p>
              <a:p>
                <a:endParaRPr lang="en-US" baseline="0" dirty="0" smtClean="0"/>
              </a:p>
              <a:p>
                <a:pPr marL="0" marR="0" indent="0" algn="l" defTabSz="914400" rtl="0" eaLnBrk="1" fontAlgn="base" latinLnBrk="0" hangingPunct="1">
                  <a:lnSpc>
                    <a:spcPct val="100000"/>
                  </a:lnSpc>
                  <a:spcBef>
                    <a:spcPct val="30000"/>
                  </a:spcBef>
                  <a:spcAft>
                    <a:spcPct val="0"/>
                  </a:spcAft>
                  <a:buClrTx/>
                  <a:buSzTx/>
                  <a:buFontTx/>
                  <a:buNone/>
                  <a:tabLst/>
                  <a:defRPr/>
                </a:pPr>
                <a:r>
                  <a:rPr lang="en-US" baseline="0" dirty="0" smtClean="0"/>
                  <a:t>The basic model assumes that there exists a (unknown) probability distribution </a:t>
                </a:r>
                <a:r>
                  <a:rPr lang="fr-CH" b="0" i="0" smtClean="0">
                    <a:latin typeface="Cambria Math" charset="0"/>
                  </a:rPr>
                  <a:t>𝑃(𝐸,𝑊)</a:t>
                </a:r>
                <a:r>
                  <a:rPr lang="en-US" dirty="0" smtClean="0"/>
                  <a:t> that connects sequences of words with the corresponding sequences of labels. The task of classification is then to identify for a given</a:t>
                </a:r>
                <a:r>
                  <a:rPr lang="en-US" baseline="0" dirty="0" smtClean="0"/>
                  <a:t> sequence of words, the most probable sequence of labels given the sequence of words. Using Bayes law we can reformulate this, by decomposing the conditional probability </a:t>
                </a:r>
                <a:r>
                  <a:rPr lang="fr-CH" b="0" i="0" smtClean="0">
                    <a:latin typeface="Cambria Math" charset="0"/>
                  </a:rPr>
                  <a:t>𝑃(𝐸|𝑊)</a:t>
                </a:r>
                <a:r>
                  <a:rPr lang="en-US" dirty="0" smtClean="0"/>
                  <a:t> </a:t>
                </a:r>
                <a:r>
                  <a:rPr lang="en-US" dirty="0" smtClean="0"/>
                  <a:t>into the</a:t>
                </a:r>
                <a:r>
                  <a:rPr lang="en-US" baseline="0" dirty="0" smtClean="0"/>
                  <a:t> product of two probability distributions. P(E) is a model of how the different labels interact with each other, and P(W|E) is a model of how words interact with labels.</a:t>
                </a:r>
                <a:endParaRPr lang="en-US" dirty="0"/>
              </a:p>
              <a:p>
                <a:endParaRPr lang="en-US" dirty="0" smtClean="0"/>
              </a:p>
            </p:txBody>
          </p:sp>
        </mc:Fallback>
      </mc:AlternateContent>
      <p:sp>
        <p:nvSpPr>
          <p:cNvPr id="4" name="Slide Number Placeholder 3"/>
          <p:cNvSpPr>
            <a:spLocks noGrp="1"/>
          </p:cNvSpPr>
          <p:nvPr>
            <p:ph type="sldNum" sz="quarter" idx="10"/>
          </p:nvPr>
        </p:nvSpPr>
        <p:spPr/>
        <p:txBody>
          <a:bodyPr/>
          <a:lstStyle/>
          <a:p>
            <a:fld id="{E6C47E0B-2958-48CC-BA4E-C350203CF107}" type="slidenum">
              <a:rPr lang="en-US" smtClean="0"/>
              <a:pPr/>
              <a:t>18</a:t>
            </a:fld>
            <a:endParaRPr lang="en-US"/>
          </a:p>
        </p:txBody>
      </p:sp>
    </p:spTree>
    <p:extLst>
      <p:ext uri="{BB962C8B-B14F-4D97-AF65-F5344CB8AC3E}">
        <p14:creationId xmlns:p14="http://schemas.microsoft.com/office/powerpoint/2010/main" val="7376302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As it is not possible to estimate the complete</a:t>
                </a:r>
                <a:r>
                  <a:rPr lang="en-US" baseline="0" dirty="0"/>
                  <a:t> probability distribution functions </a:t>
                </a:r>
                <a14:m>
                  <m:oMath xmlns:m="http://schemas.openxmlformats.org/officeDocument/2006/math">
                    <m:r>
                      <a:rPr lang="en-US" i="1" baseline="0" dirty="0" smtClean="0">
                        <a:latin typeface="Cambria Math" panose="02040503050406030204" pitchFamily="18" charset="0"/>
                      </a:rPr>
                      <m:t>𝑃</m:t>
                    </m:r>
                    <m:r>
                      <a:rPr lang="en-US" i="1" baseline="0" dirty="0" smtClean="0">
                        <a:latin typeface="Cambria Math" panose="02040503050406030204" pitchFamily="18" charset="0"/>
                      </a:rPr>
                      <m:t>(</m:t>
                    </m:r>
                    <m:r>
                      <a:rPr lang="en-US" i="1" baseline="0" dirty="0" smtClean="0">
                        <a:latin typeface="Cambria Math" panose="02040503050406030204" pitchFamily="18" charset="0"/>
                      </a:rPr>
                      <m:t>𝐸</m:t>
                    </m:r>
                    <m:r>
                      <a:rPr lang="en-US" i="1" baseline="0" dirty="0" smtClean="0">
                        <a:latin typeface="Cambria Math" panose="02040503050406030204" pitchFamily="18" charset="0"/>
                      </a:rPr>
                      <m:t>) </m:t>
                    </m:r>
                  </m:oMath>
                </a14:m>
                <a:r>
                  <a:rPr lang="en-US" baseline="0" dirty="0"/>
                  <a:t>and </a:t>
                </a:r>
                <a14:m>
                  <m:oMath xmlns:m="http://schemas.openxmlformats.org/officeDocument/2006/math">
                    <m:r>
                      <a:rPr lang="fr-CH" b="0" i="1" smtClean="0">
                        <a:latin typeface="Cambria Math" charset="0"/>
                      </a:rPr>
                      <m:t>𝑃</m:t>
                    </m:r>
                    <m:r>
                      <a:rPr lang="fr-CH" b="0" i="1" smtClean="0">
                        <a:latin typeface="Cambria Math" charset="0"/>
                      </a:rPr>
                      <m:t>(</m:t>
                    </m:r>
                    <m:r>
                      <a:rPr lang="fr-CH" b="0" i="1" smtClean="0">
                        <a:latin typeface="Cambria Math" charset="0"/>
                      </a:rPr>
                      <m:t>𝐸</m:t>
                    </m:r>
                    <m:r>
                      <a:rPr lang="fr-CH" b="0" i="1" smtClean="0">
                        <a:latin typeface="Cambria Math" charset="0"/>
                      </a:rPr>
                      <m:t>|</m:t>
                    </m:r>
                    <m:r>
                      <a:rPr lang="fr-CH" b="0" i="1" smtClean="0">
                        <a:latin typeface="Cambria Math" charset="0"/>
                      </a:rPr>
                      <m:t>𝑊</m:t>
                    </m:r>
                    <m:r>
                      <a:rPr lang="fr-CH" b="0" i="1" smtClean="0">
                        <a:latin typeface="Cambria Math" charset="0"/>
                      </a:rPr>
                      <m:t>)</m:t>
                    </m:r>
                  </m:oMath>
                </a14:m>
                <a:r>
                  <a:rPr lang="en-US" baseline="0" dirty="0"/>
                  <a:t>, we approximate them by making independence assumptions. We assume that the probability of a label to occur, depends only on the previous label. This corresponds to a bigram model, generalizing the unigram model we have introduced in probabilistic information retrieval. For a word we assume that its probability of occurrence depends only on the label it received. Thus, the two probability functions decompose into products of simpler functions that we can estimate.</a:t>
                </a:r>
                <a:endParaRPr lang="en-US" dirty="0"/>
              </a:p>
            </p:txBody>
          </p:sp>
        </mc:Choice>
        <mc:Fallback xmlns="">
          <p:sp>
            <p:nvSpPr>
              <p:cNvPr id="3" name="Notes Placeholder 2"/>
              <p:cNvSpPr>
                <a:spLocks noGrp="1"/>
              </p:cNvSpPr>
              <p:nvPr>
                <p:ph type="body" idx="1"/>
              </p:nvPr>
            </p:nvSpPr>
            <p:spPr/>
            <p:txBody>
              <a:bodyPr/>
              <a:lstStyle/>
              <a:p>
                <a:r>
                  <a:rPr lang="en-US" dirty="0"/>
                  <a:t>As it is not possible to estimate the complete</a:t>
                </a:r>
                <a:r>
                  <a:rPr lang="en-US" baseline="0" dirty="0"/>
                  <a:t> probability distribution functions </a:t>
                </a:r>
                <a:r>
                  <a:rPr lang="en-US" i="0" baseline="0" dirty="0">
                    <a:latin typeface="Cambria Math" panose="02040503050406030204" pitchFamily="18" charset="0"/>
                  </a:rPr>
                  <a:t>𝑃(𝐸) </a:t>
                </a:r>
                <a:r>
                  <a:rPr lang="en-US" baseline="0" dirty="0"/>
                  <a:t>and </a:t>
                </a:r>
                <a:r>
                  <a:rPr lang="fr-CH" b="0" i="0">
                    <a:latin typeface="Cambria Math" charset="0"/>
                  </a:rPr>
                  <a:t>𝑃(𝐸|𝑊)</a:t>
                </a:r>
                <a:r>
                  <a:rPr lang="en-US" baseline="0" dirty="0"/>
                  <a:t>, we approximate them by making independence assumptions. We assume that the probability of a label to occur, depends only on the previous label. This corresponds to a bigram model, generalizing the unigram model we have introduced in probabilistic information retrieval. For a word we assume that its probability of occurrence depends only on the label it received. Thus, the two probability functions decompose into products of simpler functions that we can estimate.</a:t>
                </a:r>
                <a:endParaRPr lang="en-US" dirty="0"/>
              </a:p>
            </p:txBody>
          </p:sp>
        </mc:Fallback>
      </mc:AlternateContent>
      <p:sp>
        <p:nvSpPr>
          <p:cNvPr id="4" name="Slide Number Placeholder 3"/>
          <p:cNvSpPr>
            <a:spLocks noGrp="1"/>
          </p:cNvSpPr>
          <p:nvPr>
            <p:ph type="sldNum" sz="quarter" idx="10"/>
          </p:nvPr>
        </p:nvSpPr>
        <p:spPr/>
        <p:txBody>
          <a:bodyPr/>
          <a:lstStyle/>
          <a:p>
            <a:fld id="{E6C47E0B-2958-48CC-BA4E-C350203CF107}" type="slidenum">
              <a:rPr lang="en-US" smtClean="0"/>
              <a:pPr/>
              <a:t>19</a:t>
            </a:fld>
            <a:endParaRPr lang="en-US"/>
          </a:p>
        </p:txBody>
      </p:sp>
    </p:spTree>
    <p:extLst>
      <p:ext uri="{BB962C8B-B14F-4D97-AF65-F5344CB8AC3E}">
        <p14:creationId xmlns:p14="http://schemas.microsoft.com/office/powerpoint/2010/main" val="13550789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6C47E0B-2958-48CC-BA4E-C350203CF107}" type="slidenum">
              <a:rPr lang="en-US" smtClean="0"/>
              <a:pPr/>
              <a:t>2</a:t>
            </a:fld>
            <a:endParaRPr lang="en-US"/>
          </a:p>
        </p:txBody>
      </p:sp>
    </p:spTree>
    <p:extLst>
      <p:ext uri="{BB962C8B-B14F-4D97-AF65-F5344CB8AC3E}">
        <p14:creationId xmlns:p14="http://schemas.microsoft.com/office/powerpoint/2010/main" val="413400122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We can represent approximate model</a:t>
                </a:r>
                <a:r>
                  <a:rPr lang="en-US" baseline="0" dirty="0"/>
                  <a:t> of </a:t>
                </a:r>
                <a:r>
                  <a:rPr lang="en-US" dirty="0"/>
                  <a:t>the probability</a:t>
                </a:r>
                <a:r>
                  <a:rPr lang="en-US" baseline="0" dirty="0"/>
                  <a:t> distribution graphically as a Markov Model, where we indicate which probabilistic variables depend on which others. More precisely, it is a Hidden Markov Model (HMM). The hidden labels E are unknown, and their probabilities need to be estimated from the words that can be observed. </a:t>
                </a:r>
              </a:p>
              <a:p>
                <a:endParaRPr lang="en-US" dirty="0"/>
              </a:p>
              <a:p>
                <a:r>
                  <a:rPr lang="en-US" dirty="0"/>
                  <a:t>This approach for estimating probabilities of hidden variables with HMMs can be applied to other sequence</a:t>
                </a:r>
                <a:r>
                  <a:rPr lang="en-US" baseline="0" dirty="0"/>
                  <a:t> labelling tasks. For example, it can be used to learn part-of-speech tags and the types of the entities.</a:t>
                </a:r>
              </a:p>
            </p:txBody>
          </p:sp>
        </mc:Choice>
        <mc:Fallback xmlns="">
          <p:sp>
            <p:nvSpPr>
              <p:cNvPr id="3" name="Notes Placeholder 2"/>
              <p:cNvSpPr>
                <a:spLocks noGrp="1"/>
              </p:cNvSpPr>
              <p:nvPr>
                <p:ph type="body" idx="1"/>
              </p:nvPr>
            </p:nvSpPr>
            <p:spPr/>
            <p:txBody>
              <a:bodyPr/>
              <a:lstStyle/>
              <a:p>
                <a:r>
                  <a:rPr lang="en-US" dirty="0" smtClean="0"/>
                  <a:t>We can represent approximate model</a:t>
                </a:r>
                <a:r>
                  <a:rPr lang="en-US" baseline="0" dirty="0" smtClean="0"/>
                  <a:t> of </a:t>
                </a:r>
                <a:r>
                  <a:rPr lang="en-US" dirty="0" smtClean="0"/>
                  <a:t>the probability</a:t>
                </a:r>
                <a:r>
                  <a:rPr lang="en-US" baseline="0" dirty="0" smtClean="0"/>
                  <a:t> distribution graphically as a Markov Model, where we indicate which probabilistic variables depend on which others. More precisely, we have here the case of a hidden Markov model since the labels E are unknown and their probabilities need to be estimated from the known words. For Estimating the basic probabilities </a:t>
                </a:r>
                <a:r>
                  <a:rPr lang="fr-CH" b="0" i="0" smtClean="0">
                    <a:latin typeface="Cambria Math" charset="0"/>
                    <a:ea typeface="Cambria Math" charset="0"/>
                    <a:cs typeface="Cambria Math" charset="0"/>
                  </a:rPr>
                  <a:t>𝑃</a:t>
                </a:r>
                <a:r>
                  <a:rPr lang="fr-CH" b="0" i="0" smtClean="0">
                    <a:latin typeface="Cambria Math" charset="0"/>
                    <a:ea typeface="Cambria Math" charset="0"/>
                    <a:cs typeface="Cambria Math" charset="0"/>
                  </a:rPr>
                  <a:t>_</a:t>
                </a:r>
                <a:r>
                  <a:rPr lang="fr-CH" b="0" i="0" smtClean="0">
                    <a:latin typeface="Cambria Math" charset="0"/>
                    <a:ea typeface="Cambria Math" charset="0"/>
                    <a:cs typeface="Cambria Math" charset="0"/>
                  </a:rPr>
                  <a:t>𝐸 (𝑒_𝑖 |𝑒_(𝑖−1))</a:t>
                </a:r>
                <a:r>
                  <a:rPr lang="en-US" dirty="0" smtClean="0"/>
                  <a:t> and </a:t>
                </a:r>
                <a:r>
                  <a:rPr lang="fr-CH" i="0">
                    <a:latin typeface="Cambria Math" charset="0"/>
                    <a:ea typeface="Cambria Math" charset="0"/>
                    <a:cs typeface="Cambria Math" charset="0"/>
                  </a:rPr>
                  <a:t>𝑃</a:t>
                </a:r>
                <a:r>
                  <a:rPr lang="fr-CH" i="0" smtClean="0">
                    <a:latin typeface="Cambria Math" charset="0"/>
                    <a:ea typeface="Cambria Math" charset="0"/>
                    <a:cs typeface="Cambria Math" charset="0"/>
                  </a:rPr>
                  <a:t>_</a:t>
                </a:r>
                <a:r>
                  <a:rPr lang="fr-CH" b="0" i="0" smtClean="0">
                    <a:latin typeface="Cambria Math" charset="0"/>
                    <a:ea typeface="Cambria Math" charset="0"/>
                    <a:cs typeface="Cambria Math" charset="0"/>
                  </a:rPr>
                  <a:t>𝑊</a:t>
                </a:r>
                <a:r>
                  <a:rPr lang="fr-CH" b="0" i="0">
                    <a:latin typeface="Cambria Math" charset="0"/>
                    <a:ea typeface="Cambria Math" charset="0"/>
                    <a:cs typeface="Cambria Math" charset="0"/>
                  </a:rPr>
                  <a:t> </a:t>
                </a:r>
                <a:r>
                  <a:rPr lang="fr-CH" i="0">
                    <a:latin typeface="Cambria Math" charset="0"/>
                    <a:ea typeface="Cambria Math" charset="0"/>
                    <a:cs typeface="Cambria Math" charset="0"/>
                  </a:rPr>
                  <a:t>(</a:t>
                </a:r>
                <a:r>
                  <a:rPr lang="fr-CH" b="0" i="0" smtClean="0">
                    <a:latin typeface="Cambria Math" charset="0"/>
                    <a:ea typeface="Cambria Math" charset="0"/>
                    <a:cs typeface="Cambria Math" charset="0"/>
                  </a:rPr>
                  <a:t>𝑤</a:t>
                </a:r>
                <a:r>
                  <a:rPr lang="fr-CH" b="0" i="0">
                    <a:latin typeface="Cambria Math" charset="0"/>
                    <a:ea typeface="Cambria Math" charset="0"/>
                    <a:cs typeface="Cambria Math" charset="0"/>
                  </a:rPr>
                  <a:t>_</a:t>
                </a:r>
                <a:r>
                  <a:rPr lang="fr-CH" i="0">
                    <a:latin typeface="Cambria Math" charset="0"/>
                    <a:ea typeface="Cambria Math" charset="0"/>
                    <a:cs typeface="Cambria Math" charset="0"/>
                  </a:rPr>
                  <a:t>𝑖 |𝑒_𝑖)</a:t>
                </a:r>
                <a:r>
                  <a:rPr lang="en-US" dirty="0" smtClean="0"/>
                  <a:t> we use maximum likelihood</a:t>
                </a:r>
                <a:r>
                  <a:rPr lang="en-US" baseline="0" dirty="0" smtClean="0"/>
                  <a:t> estimation as in probabilistic information retrieval. For example, for estimating a probability </a:t>
                </a:r>
                <a:r>
                  <a:rPr lang="fr-CH" b="0" i="0" smtClean="0">
                    <a:latin typeface="Cambria Math" charset="0"/>
                    <a:ea typeface="Cambria Math" charset="0"/>
                    <a:cs typeface="Cambria Math" charset="0"/>
                  </a:rPr>
                  <a:t>𝑃</a:t>
                </a:r>
                <a:r>
                  <a:rPr lang="fr-CH" b="0" i="0" smtClean="0">
                    <a:latin typeface="Cambria Math" charset="0"/>
                    <a:ea typeface="Cambria Math" charset="0"/>
                    <a:cs typeface="Cambria Math" charset="0"/>
                  </a:rPr>
                  <a:t>_</a:t>
                </a:r>
                <a:r>
                  <a:rPr lang="fr-CH" b="0" i="0" smtClean="0">
                    <a:latin typeface="Cambria Math" charset="0"/>
                    <a:ea typeface="Cambria Math" charset="0"/>
                    <a:cs typeface="Cambria Math" charset="0"/>
                  </a:rPr>
                  <a:t>𝐸 (𝑒_𝑖 |</a:t>
                </a:r>
                <a:r>
                  <a:rPr lang="fr-CH" b="0" i="0" smtClean="0">
                    <a:latin typeface="Cambria Math" charset="0"/>
                    <a:ea typeface="Cambria Math" charset="0"/>
                    <a:cs typeface="Cambria Math" charset="0"/>
                  </a:rPr>
                  <a:t>𝑂</a:t>
                </a:r>
                <a:r>
                  <a:rPr lang="fr-CH" b="0" i="0" smtClean="0">
                    <a:latin typeface="Cambria Math" charset="0"/>
                    <a:ea typeface="Cambria Math" charset="0"/>
                    <a:cs typeface="Cambria Math" charset="0"/>
                  </a:rPr>
                  <a:t>)</a:t>
                </a:r>
                <a:r>
                  <a:rPr lang="en-US" dirty="0" smtClean="0"/>
                  <a:t> we</a:t>
                </a:r>
                <a:r>
                  <a:rPr lang="en-US" baseline="0" dirty="0" smtClean="0"/>
                  <a:t> count the total number of occurrences of O, and then compute the ratio between the cases where the preceding label was I respectively O with the total number of occurrences.</a:t>
                </a:r>
              </a:p>
              <a:p>
                <a:endParaRPr lang="en-US" baseline="0" dirty="0" smtClean="0"/>
              </a:p>
              <a:p>
                <a:r>
                  <a:rPr lang="en-US" baseline="0" dirty="0" smtClean="0"/>
                  <a:t>Once we have learnt those probabilities we can for an unlabeled text, directly compute the most probable labels for each word.</a:t>
                </a:r>
                <a:endParaRPr lang="en-US" dirty="0" smtClean="0"/>
              </a:p>
              <a:p>
                <a:endParaRPr lang="en-US" dirty="0" smtClean="0"/>
              </a:p>
              <a:p>
                <a:r>
                  <a:rPr lang="en-US" dirty="0" smtClean="0"/>
                  <a:t>The approach for HMM can be applied to any sequence</a:t>
                </a:r>
                <a:r>
                  <a:rPr lang="en-US" baseline="0" dirty="0" smtClean="0"/>
                  <a:t> labelling task. In particular it can be used to learn part-of-speech tags and the types of the entities.</a:t>
                </a:r>
              </a:p>
            </p:txBody>
          </p:sp>
        </mc:Fallback>
      </mc:AlternateContent>
      <p:sp>
        <p:nvSpPr>
          <p:cNvPr id="4" name="Slide Number Placeholder 3"/>
          <p:cNvSpPr>
            <a:spLocks noGrp="1"/>
          </p:cNvSpPr>
          <p:nvPr>
            <p:ph type="sldNum" sz="quarter" idx="10"/>
          </p:nvPr>
        </p:nvSpPr>
        <p:spPr/>
        <p:txBody>
          <a:bodyPr/>
          <a:lstStyle/>
          <a:p>
            <a:fld id="{E6C47E0B-2958-48CC-BA4E-C350203CF107}" type="slidenum">
              <a:rPr lang="en-US" smtClean="0"/>
              <a:pPr/>
              <a:t>20</a:t>
            </a:fld>
            <a:endParaRPr lang="en-US"/>
          </a:p>
        </p:txBody>
      </p:sp>
    </p:spTree>
    <p:extLst>
      <p:ext uri="{BB962C8B-B14F-4D97-AF65-F5344CB8AC3E}">
        <p14:creationId xmlns:p14="http://schemas.microsoft.com/office/powerpoint/2010/main" val="1246017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baseline="0" dirty="0"/>
                  <a:t>Given a document collection we can estimate the probabilities </a:t>
                </a:r>
                <a14:m>
                  <m:oMath xmlns:m="http://schemas.openxmlformats.org/officeDocument/2006/math">
                    <m:sSub>
                      <m:sSubPr>
                        <m:ctrlPr>
                          <a:rPr lang="fr-CH" b="0" i="1" smtClean="0">
                            <a:latin typeface="Cambria Math" panose="02040503050406030204" pitchFamily="18" charset="0"/>
                            <a:ea typeface="Cambria Math" charset="0"/>
                            <a:cs typeface="Cambria Math" charset="0"/>
                          </a:rPr>
                        </m:ctrlPr>
                      </m:sSubPr>
                      <m:e>
                        <m:r>
                          <a:rPr lang="fr-CH" b="0" i="1" smtClean="0">
                            <a:latin typeface="Cambria Math" charset="0"/>
                            <a:ea typeface="Cambria Math" charset="0"/>
                            <a:cs typeface="Cambria Math" charset="0"/>
                          </a:rPr>
                          <m:t>𝑃</m:t>
                        </m:r>
                      </m:e>
                      <m:sub>
                        <m:r>
                          <a:rPr lang="fr-CH" b="0" i="1" smtClean="0">
                            <a:latin typeface="Cambria Math" charset="0"/>
                            <a:ea typeface="Cambria Math" charset="0"/>
                            <a:cs typeface="Cambria Math" charset="0"/>
                          </a:rPr>
                          <m:t>𝐸</m:t>
                        </m:r>
                      </m:sub>
                    </m:sSub>
                    <m:r>
                      <a:rPr lang="fr-CH" b="0" i="1" smtClean="0">
                        <a:latin typeface="Cambria Math" charset="0"/>
                        <a:ea typeface="Cambria Math" charset="0"/>
                        <a:cs typeface="Cambria Math" charset="0"/>
                      </a:rPr>
                      <m:t>(</m:t>
                    </m:r>
                    <m:sSub>
                      <m:sSubPr>
                        <m:ctrlPr>
                          <a:rPr lang="fr-CH" b="0" i="1" smtClean="0">
                            <a:latin typeface="Cambria Math" panose="02040503050406030204" pitchFamily="18" charset="0"/>
                            <a:ea typeface="Cambria Math" charset="0"/>
                            <a:cs typeface="Cambria Math" charset="0"/>
                          </a:rPr>
                        </m:ctrlPr>
                      </m:sSubPr>
                      <m:e>
                        <m:r>
                          <a:rPr lang="fr-CH" b="0" i="1" smtClean="0">
                            <a:latin typeface="Cambria Math" charset="0"/>
                            <a:ea typeface="Cambria Math" charset="0"/>
                            <a:cs typeface="Cambria Math" charset="0"/>
                          </a:rPr>
                          <m:t>𝑒</m:t>
                        </m:r>
                      </m:e>
                      <m:sub>
                        <m:r>
                          <a:rPr lang="fr-CH" b="0" i="1" smtClean="0">
                            <a:latin typeface="Cambria Math" charset="0"/>
                            <a:ea typeface="Cambria Math" charset="0"/>
                            <a:cs typeface="Cambria Math" charset="0"/>
                          </a:rPr>
                          <m:t>𝑖</m:t>
                        </m:r>
                      </m:sub>
                    </m:sSub>
                    <m:r>
                      <a:rPr lang="fr-CH" b="0" i="1" smtClean="0">
                        <a:latin typeface="Cambria Math" charset="0"/>
                        <a:ea typeface="Cambria Math" charset="0"/>
                        <a:cs typeface="Cambria Math" charset="0"/>
                      </a:rPr>
                      <m:t>|</m:t>
                    </m:r>
                    <m:sSub>
                      <m:sSubPr>
                        <m:ctrlPr>
                          <a:rPr lang="fr-CH" b="0" i="1" smtClean="0">
                            <a:latin typeface="Cambria Math" panose="02040503050406030204" pitchFamily="18" charset="0"/>
                            <a:ea typeface="Cambria Math" charset="0"/>
                            <a:cs typeface="Cambria Math" charset="0"/>
                          </a:rPr>
                        </m:ctrlPr>
                      </m:sSubPr>
                      <m:e>
                        <m:r>
                          <a:rPr lang="fr-CH" b="0" i="1" smtClean="0">
                            <a:latin typeface="Cambria Math" charset="0"/>
                            <a:ea typeface="Cambria Math" charset="0"/>
                            <a:cs typeface="Cambria Math" charset="0"/>
                          </a:rPr>
                          <m:t>𝑒</m:t>
                        </m:r>
                      </m:e>
                      <m:sub>
                        <m:r>
                          <a:rPr lang="fr-CH" b="0" i="1" smtClean="0">
                            <a:latin typeface="Cambria Math" charset="0"/>
                            <a:ea typeface="Cambria Math" charset="0"/>
                            <a:cs typeface="Cambria Math" charset="0"/>
                          </a:rPr>
                          <m:t>𝑖</m:t>
                        </m:r>
                        <m:r>
                          <a:rPr lang="fr-CH" b="0" i="1" smtClean="0">
                            <a:latin typeface="Cambria Math" charset="0"/>
                            <a:ea typeface="Cambria Math" charset="0"/>
                            <a:cs typeface="Cambria Math" charset="0"/>
                          </a:rPr>
                          <m:t>−1</m:t>
                        </m:r>
                      </m:sub>
                    </m:sSub>
                    <m:r>
                      <a:rPr lang="fr-CH" b="0" i="1" smtClean="0">
                        <a:latin typeface="Cambria Math" charset="0"/>
                        <a:ea typeface="Cambria Math" charset="0"/>
                        <a:cs typeface="Cambria Math" charset="0"/>
                      </a:rPr>
                      <m:t>)</m:t>
                    </m:r>
                  </m:oMath>
                </a14:m>
                <a:r>
                  <a:rPr lang="en-US" dirty="0"/>
                  <a:t> and </a:t>
                </a:r>
                <a14:m>
                  <m:oMath xmlns:m="http://schemas.openxmlformats.org/officeDocument/2006/math">
                    <m:sSub>
                      <m:sSubPr>
                        <m:ctrlPr>
                          <a:rPr lang="fr-CH" i="1" smtClean="0">
                            <a:latin typeface="Cambria Math" panose="02040503050406030204" pitchFamily="18" charset="0"/>
                            <a:ea typeface="Cambria Math" charset="0"/>
                            <a:cs typeface="Cambria Math" charset="0"/>
                          </a:rPr>
                        </m:ctrlPr>
                      </m:sSubPr>
                      <m:e>
                        <m:r>
                          <a:rPr lang="fr-CH" i="1">
                            <a:latin typeface="Cambria Math" charset="0"/>
                            <a:ea typeface="Cambria Math" charset="0"/>
                            <a:cs typeface="Cambria Math" charset="0"/>
                          </a:rPr>
                          <m:t>𝑃</m:t>
                        </m:r>
                      </m:e>
                      <m:sub>
                        <m:r>
                          <a:rPr lang="fr-CH" b="0" i="1" smtClean="0">
                            <a:latin typeface="Cambria Math" charset="0"/>
                            <a:ea typeface="Cambria Math" charset="0"/>
                            <a:cs typeface="Cambria Math" charset="0"/>
                          </a:rPr>
                          <m:t>𝑊</m:t>
                        </m:r>
                      </m:sub>
                    </m:sSub>
                    <m:r>
                      <a:rPr lang="fr-CH" i="1">
                        <a:latin typeface="Cambria Math" charset="0"/>
                        <a:ea typeface="Cambria Math" charset="0"/>
                        <a:cs typeface="Cambria Math" charset="0"/>
                      </a:rPr>
                      <m:t>(</m:t>
                    </m:r>
                    <m:sSub>
                      <m:sSubPr>
                        <m:ctrlPr>
                          <a:rPr lang="fr-CH" i="1">
                            <a:latin typeface="Cambria Math" panose="02040503050406030204" pitchFamily="18" charset="0"/>
                            <a:ea typeface="Cambria Math" charset="0"/>
                            <a:cs typeface="Cambria Math" charset="0"/>
                          </a:rPr>
                        </m:ctrlPr>
                      </m:sSubPr>
                      <m:e>
                        <m:r>
                          <a:rPr lang="fr-CH" b="0" i="1" smtClean="0">
                            <a:latin typeface="Cambria Math" charset="0"/>
                            <a:ea typeface="Cambria Math" charset="0"/>
                            <a:cs typeface="Cambria Math" charset="0"/>
                          </a:rPr>
                          <m:t>𝑤</m:t>
                        </m:r>
                      </m:e>
                      <m:sub>
                        <m:r>
                          <a:rPr lang="fr-CH" i="1">
                            <a:latin typeface="Cambria Math" charset="0"/>
                            <a:ea typeface="Cambria Math" charset="0"/>
                            <a:cs typeface="Cambria Math" charset="0"/>
                          </a:rPr>
                          <m:t>𝑖</m:t>
                        </m:r>
                      </m:sub>
                    </m:sSub>
                    <m:r>
                      <a:rPr lang="fr-CH" i="1">
                        <a:latin typeface="Cambria Math" charset="0"/>
                        <a:ea typeface="Cambria Math" charset="0"/>
                        <a:cs typeface="Cambria Math" charset="0"/>
                      </a:rPr>
                      <m:t>|</m:t>
                    </m:r>
                    <m:sSub>
                      <m:sSubPr>
                        <m:ctrlPr>
                          <a:rPr lang="fr-CH" i="1">
                            <a:latin typeface="Cambria Math" panose="02040503050406030204" pitchFamily="18" charset="0"/>
                            <a:ea typeface="Cambria Math" charset="0"/>
                            <a:cs typeface="Cambria Math" charset="0"/>
                          </a:rPr>
                        </m:ctrlPr>
                      </m:sSubPr>
                      <m:e>
                        <m:r>
                          <a:rPr lang="fr-CH" i="1">
                            <a:latin typeface="Cambria Math" charset="0"/>
                            <a:ea typeface="Cambria Math" charset="0"/>
                            <a:cs typeface="Cambria Math" charset="0"/>
                          </a:rPr>
                          <m:t>𝑒</m:t>
                        </m:r>
                      </m:e>
                      <m:sub>
                        <m:r>
                          <a:rPr lang="fr-CH" i="1">
                            <a:latin typeface="Cambria Math" charset="0"/>
                            <a:ea typeface="Cambria Math" charset="0"/>
                            <a:cs typeface="Cambria Math" charset="0"/>
                          </a:rPr>
                          <m:t>𝑖</m:t>
                        </m:r>
                      </m:sub>
                    </m:sSub>
                    <m:r>
                      <a:rPr lang="fr-CH" i="1">
                        <a:latin typeface="Cambria Math" charset="0"/>
                        <a:ea typeface="Cambria Math" charset="0"/>
                        <a:cs typeface="Cambria Math" charset="0"/>
                      </a:rPr>
                      <m:t>)</m:t>
                    </m:r>
                  </m:oMath>
                </a14:m>
                <a:r>
                  <a:rPr lang="en-US" baseline="0" dirty="0"/>
                  <a:t>. As in probabilistic information retrieval we use </a:t>
                </a:r>
                <a:r>
                  <a:rPr lang="en-US" dirty="0"/>
                  <a:t>maximum likelihood</a:t>
                </a:r>
                <a:r>
                  <a:rPr lang="en-US" baseline="0" dirty="0"/>
                  <a:t> estimation. For example, for estimating the probability </a:t>
                </a:r>
                <a14:m>
                  <m:oMath xmlns:m="http://schemas.openxmlformats.org/officeDocument/2006/math">
                    <m:sSub>
                      <m:sSubPr>
                        <m:ctrlPr>
                          <a:rPr lang="fr-CH" b="0" i="1" smtClean="0">
                            <a:latin typeface="Cambria Math" panose="02040503050406030204" pitchFamily="18" charset="0"/>
                            <a:ea typeface="Cambria Math" charset="0"/>
                            <a:cs typeface="Cambria Math" charset="0"/>
                          </a:rPr>
                        </m:ctrlPr>
                      </m:sSubPr>
                      <m:e>
                        <m:r>
                          <a:rPr lang="fr-CH" b="0" i="1" smtClean="0">
                            <a:latin typeface="Cambria Math" charset="0"/>
                            <a:ea typeface="Cambria Math" charset="0"/>
                            <a:cs typeface="Cambria Math" charset="0"/>
                          </a:rPr>
                          <m:t>𝑃</m:t>
                        </m:r>
                      </m:e>
                      <m:sub>
                        <m:r>
                          <a:rPr lang="fr-CH" b="0" i="1" smtClean="0">
                            <a:latin typeface="Cambria Math" charset="0"/>
                            <a:ea typeface="Cambria Math" charset="0"/>
                            <a:cs typeface="Cambria Math" charset="0"/>
                          </a:rPr>
                          <m:t>𝐸</m:t>
                        </m:r>
                      </m:sub>
                    </m:sSub>
                    <m:r>
                      <a:rPr lang="fr-CH" b="0" i="1" smtClean="0">
                        <a:latin typeface="Cambria Math" charset="0"/>
                        <a:ea typeface="Cambria Math" charset="0"/>
                        <a:cs typeface="Cambria Math" charset="0"/>
                      </a:rPr>
                      <m:t>(</m:t>
                    </m:r>
                    <m:sSub>
                      <m:sSubPr>
                        <m:ctrlPr>
                          <a:rPr lang="fr-CH" b="0" i="1" smtClean="0">
                            <a:latin typeface="Cambria Math" panose="02040503050406030204" pitchFamily="18" charset="0"/>
                            <a:ea typeface="Cambria Math" charset="0"/>
                            <a:cs typeface="Cambria Math" charset="0"/>
                          </a:rPr>
                        </m:ctrlPr>
                      </m:sSubPr>
                      <m:e>
                        <m:r>
                          <a:rPr lang="fr-CH" b="0" i="1" smtClean="0">
                            <a:latin typeface="Cambria Math" charset="0"/>
                            <a:ea typeface="Cambria Math" charset="0"/>
                            <a:cs typeface="Cambria Math" charset="0"/>
                          </a:rPr>
                          <m:t>𝑒</m:t>
                        </m:r>
                      </m:e>
                      <m:sub>
                        <m:r>
                          <a:rPr lang="fr-CH" b="0" i="1" smtClean="0">
                            <a:latin typeface="Cambria Math" charset="0"/>
                            <a:ea typeface="Cambria Math" charset="0"/>
                            <a:cs typeface="Cambria Math" charset="0"/>
                          </a:rPr>
                          <m:t>𝑖</m:t>
                        </m:r>
                      </m:sub>
                    </m:sSub>
                    <m:r>
                      <a:rPr lang="fr-CH" b="0" i="1" smtClean="0">
                        <a:latin typeface="Cambria Math" charset="0"/>
                        <a:ea typeface="Cambria Math" charset="0"/>
                        <a:cs typeface="Cambria Math" charset="0"/>
                      </a:rPr>
                      <m:t>|</m:t>
                    </m:r>
                    <m:r>
                      <a:rPr lang="fr-CH" b="0" i="1" smtClean="0">
                        <a:latin typeface="Cambria Math" charset="0"/>
                        <a:ea typeface="Cambria Math" charset="0"/>
                        <a:cs typeface="Cambria Math" charset="0"/>
                      </a:rPr>
                      <m:t>𝑂</m:t>
                    </m:r>
                    <m:r>
                      <a:rPr lang="fr-CH" b="0" i="1" smtClean="0">
                        <a:latin typeface="Cambria Math" charset="0"/>
                        <a:ea typeface="Cambria Math" charset="0"/>
                        <a:cs typeface="Cambria Math" charset="0"/>
                      </a:rPr>
                      <m:t>)</m:t>
                    </m:r>
                  </m:oMath>
                </a14:m>
                <a:r>
                  <a:rPr lang="en-US" dirty="0"/>
                  <a:t> we</a:t>
                </a:r>
                <a:r>
                  <a:rPr lang="en-US" baseline="0" dirty="0"/>
                  <a:t> count the total number of occurrences of O, and then compute the ratio between the cases where the preceding label is </a:t>
                </a:r>
                <a14:m>
                  <m:oMath xmlns:m="http://schemas.openxmlformats.org/officeDocument/2006/math">
                    <m:sSub>
                      <m:sSubPr>
                        <m:ctrlPr>
                          <a:rPr lang="fr-CH" b="0" i="1" smtClean="0">
                            <a:latin typeface="Cambria Math" panose="02040503050406030204" pitchFamily="18" charset="0"/>
                            <a:ea typeface="Cambria Math" charset="0"/>
                            <a:cs typeface="Cambria Math" charset="0"/>
                          </a:rPr>
                        </m:ctrlPr>
                      </m:sSubPr>
                      <m:e>
                        <m:r>
                          <a:rPr lang="fr-CH" b="0" i="1" smtClean="0">
                            <a:latin typeface="Cambria Math" charset="0"/>
                            <a:ea typeface="Cambria Math" charset="0"/>
                            <a:cs typeface="Cambria Math" charset="0"/>
                          </a:rPr>
                          <m:t>𝑒</m:t>
                        </m:r>
                      </m:e>
                      <m:sub>
                        <m:r>
                          <a:rPr lang="fr-CH" b="0" i="1" smtClean="0">
                            <a:latin typeface="Cambria Math" charset="0"/>
                            <a:ea typeface="Cambria Math" charset="0"/>
                            <a:cs typeface="Cambria Math" charset="0"/>
                          </a:rPr>
                          <m:t>𝑖</m:t>
                        </m:r>
                      </m:sub>
                    </m:sSub>
                  </m:oMath>
                </a14:m>
                <a:r>
                  <a:rPr lang="en-US" baseline="0" dirty="0"/>
                  <a:t> with the total number of occurrences of O.</a:t>
                </a:r>
              </a:p>
              <a:p>
                <a:endParaRPr lang="en-US" dirty="0"/>
              </a:p>
              <a:p>
                <a:r>
                  <a:rPr lang="en-US" dirty="0"/>
                  <a:t>As in probabilistic information</a:t>
                </a:r>
                <a:r>
                  <a:rPr lang="en-US" baseline="0" dirty="0"/>
                  <a:t> retrieval, we need to consider the issue of sparsity of words in the training set. It might be the case that a specific word does not occur together with a given label in the training data, whereas this word still might be related to the label in general. Therefore, smoothing is applied, where the smoothing parameter depends on the size of the training data. The more data is available, the less the likelihood that a word-label pair that is likely to occur is not found in the training data.</a:t>
                </a:r>
              </a:p>
              <a:p>
                <a:endParaRPr lang="en-US" baseline="0" dirty="0"/>
              </a:p>
              <a:p>
                <a:r>
                  <a:rPr lang="en-US" baseline="0" dirty="0"/>
                  <a:t>For estimating the probability of labels to occur, no smoothing is required, as the number of labels is very small and thus all pairs of labels combinations are likely to occur in the training data.</a:t>
                </a:r>
                <a:endParaRPr lang="en-US" dirty="0"/>
              </a:p>
              <a:p>
                <a:endParaRPr lang="en-US" dirty="0"/>
              </a:p>
            </p:txBody>
          </p:sp>
        </mc:Choice>
        <mc:Fallback xmlns="">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baseline="0" dirty="0"/>
                  <a:t>For estimating the basic probabilities </a:t>
                </a:r>
                <a:r>
                  <a:rPr lang="fr-CH" b="0" i="0">
                    <a:latin typeface="Cambria Math" charset="0"/>
                    <a:ea typeface="Cambria Math" charset="0"/>
                    <a:cs typeface="Cambria Math" charset="0"/>
                  </a:rPr>
                  <a:t>𝑃</a:t>
                </a:r>
                <a:r>
                  <a:rPr lang="fr-CH" b="0" i="0">
                    <a:latin typeface="Cambria Math" panose="02040503050406030204" pitchFamily="18" charset="0"/>
                    <a:ea typeface="Cambria Math" charset="0"/>
                    <a:cs typeface="Cambria Math" charset="0"/>
                  </a:rPr>
                  <a:t>_</a:t>
                </a:r>
                <a:r>
                  <a:rPr lang="fr-CH" b="0" i="0">
                    <a:latin typeface="Cambria Math" charset="0"/>
                    <a:ea typeface="Cambria Math" charset="0"/>
                    <a:cs typeface="Cambria Math" charset="0"/>
                  </a:rPr>
                  <a:t>𝐸 (𝑒</a:t>
                </a:r>
                <a:r>
                  <a:rPr lang="fr-CH" b="0" i="0">
                    <a:latin typeface="Cambria Math" panose="02040503050406030204" pitchFamily="18" charset="0"/>
                    <a:ea typeface="Cambria Math" charset="0"/>
                    <a:cs typeface="Cambria Math" charset="0"/>
                  </a:rPr>
                  <a:t>_</a:t>
                </a:r>
                <a:r>
                  <a:rPr lang="fr-CH" b="0" i="0">
                    <a:latin typeface="Cambria Math" charset="0"/>
                    <a:ea typeface="Cambria Math" charset="0"/>
                    <a:cs typeface="Cambria Math" charset="0"/>
                  </a:rPr>
                  <a:t>𝑖 |𝑒</a:t>
                </a:r>
                <a:r>
                  <a:rPr lang="fr-CH" b="0" i="0">
                    <a:latin typeface="Cambria Math" panose="02040503050406030204" pitchFamily="18" charset="0"/>
                    <a:ea typeface="Cambria Math" charset="0"/>
                    <a:cs typeface="Cambria Math" charset="0"/>
                  </a:rPr>
                  <a:t>_(</a:t>
                </a:r>
                <a:r>
                  <a:rPr lang="fr-CH" b="0" i="0">
                    <a:latin typeface="Cambria Math" charset="0"/>
                    <a:ea typeface="Cambria Math" charset="0"/>
                    <a:cs typeface="Cambria Math" charset="0"/>
                  </a:rPr>
                  <a:t>𝑖−1</a:t>
                </a:r>
                <a:r>
                  <a:rPr lang="fr-CH" b="0" i="0">
                    <a:latin typeface="Cambria Math" panose="02040503050406030204" pitchFamily="18" charset="0"/>
                    <a:ea typeface="Cambria Math" charset="0"/>
                    <a:cs typeface="Cambria Math" charset="0"/>
                  </a:rPr>
                  <a:t>)</a:t>
                </a:r>
                <a:r>
                  <a:rPr lang="fr-CH" b="0" i="0">
                    <a:latin typeface="Cambria Math" charset="0"/>
                    <a:ea typeface="Cambria Math" charset="0"/>
                    <a:cs typeface="Cambria Math" charset="0"/>
                  </a:rPr>
                  <a:t>)</a:t>
                </a:r>
                <a:r>
                  <a:rPr lang="en-US" dirty="0"/>
                  <a:t> and </a:t>
                </a:r>
                <a:r>
                  <a:rPr lang="fr-CH" i="0">
                    <a:latin typeface="Cambria Math" charset="0"/>
                    <a:ea typeface="Cambria Math" charset="0"/>
                    <a:cs typeface="Cambria Math" charset="0"/>
                  </a:rPr>
                  <a:t>𝑃</a:t>
                </a:r>
                <a:r>
                  <a:rPr lang="fr-CH" i="0">
                    <a:latin typeface="Cambria Math" panose="02040503050406030204" pitchFamily="18" charset="0"/>
                    <a:ea typeface="Cambria Math" charset="0"/>
                    <a:cs typeface="Cambria Math" charset="0"/>
                  </a:rPr>
                  <a:t>_</a:t>
                </a:r>
                <a:r>
                  <a:rPr lang="fr-CH" b="0" i="0">
                    <a:latin typeface="Cambria Math" charset="0"/>
                    <a:ea typeface="Cambria Math" charset="0"/>
                    <a:cs typeface="Cambria Math" charset="0"/>
                  </a:rPr>
                  <a:t>𝑊 </a:t>
                </a:r>
                <a:r>
                  <a:rPr lang="fr-CH" i="0">
                    <a:latin typeface="Cambria Math" charset="0"/>
                    <a:ea typeface="Cambria Math" charset="0"/>
                    <a:cs typeface="Cambria Math" charset="0"/>
                  </a:rPr>
                  <a:t>(</a:t>
                </a:r>
                <a:r>
                  <a:rPr lang="fr-CH" b="0" i="0">
                    <a:latin typeface="Cambria Math" charset="0"/>
                    <a:ea typeface="Cambria Math" charset="0"/>
                    <a:cs typeface="Cambria Math" charset="0"/>
                  </a:rPr>
                  <a:t>𝑤</a:t>
                </a:r>
                <a:r>
                  <a:rPr lang="fr-CH" b="0" i="0">
                    <a:latin typeface="Cambria Math" panose="02040503050406030204" pitchFamily="18" charset="0"/>
                    <a:ea typeface="Cambria Math" charset="0"/>
                    <a:cs typeface="Cambria Math" charset="0"/>
                  </a:rPr>
                  <a:t>_</a:t>
                </a:r>
                <a:r>
                  <a:rPr lang="fr-CH" i="0">
                    <a:latin typeface="Cambria Math" charset="0"/>
                    <a:ea typeface="Cambria Math" charset="0"/>
                    <a:cs typeface="Cambria Math" charset="0"/>
                  </a:rPr>
                  <a:t>𝑖 |𝑒</a:t>
                </a:r>
                <a:r>
                  <a:rPr lang="fr-CH" i="0">
                    <a:latin typeface="Cambria Math" panose="02040503050406030204" pitchFamily="18" charset="0"/>
                    <a:ea typeface="Cambria Math" charset="0"/>
                    <a:cs typeface="Cambria Math" charset="0"/>
                  </a:rPr>
                  <a:t>_</a:t>
                </a:r>
                <a:r>
                  <a:rPr lang="fr-CH" i="0">
                    <a:latin typeface="Cambria Math" charset="0"/>
                    <a:ea typeface="Cambria Math" charset="0"/>
                    <a:cs typeface="Cambria Math" charset="0"/>
                  </a:rPr>
                  <a:t>𝑖)</a:t>
                </a:r>
                <a:r>
                  <a:rPr lang="en-US" dirty="0"/>
                  <a:t> we use maximum likelihood</a:t>
                </a:r>
                <a:r>
                  <a:rPr lang="en-US" baseline="0" dirty="0"/>
                  <a:t> estimation as in probabilistic information retrieval. For example, for estimating a probability </a:t>
                </a:r>
                <a:r>
                  <a:rPr lang="fr-CH" b="0" i="0">
                    <a:latin typeface="Cambria Math" charset="0"/>
                    <a:ea typeface="Cambria Math" charset="0"/>
                    <a:cs typeface="Cambria Math" charset="0"/>
                  </a:rPr>
                  <a:t>𝑃</a:t>
                </a:r>
                <a:r>
                  <a:rPr lang="fr-CH" b="0" i="0">
                    <a:latin typeface="Cambria Math" panose="02040503050406030204" pitchFamily="18" charset="0"/>
                    <a:ea typeface="Cambria Math" charset="0"/>
                    <a:cs typeface="Cambria Math" charset="0"/>
                  </a:rPr>
                  <a:t>_</a:t>
                </a:r>
                <a:r>
                  <a:rPr lang="fr-CH" b="0" i="0">
                    <a:latin typeface="Cambria Math" charset="0"/>
                    <a:ea typeface="Cambria Math" charset="0"/>
                    <a:cs typeface="Cambria Math" charset="0"/>
                  </a:rPr>
                  <a:t>𝐸 (𝑒</a:t>
                </a:r>
                <a:r>
                  <a:rPr lang="fr-CH" b="0" i="0">
                    <a:latin typeface="Cambria Math" panose="02040503050406030204" pitchFamily="18" charset="0"/>
                    <a:ea typeface="Cambria Math" charset="0"/>
                    <a:cs typeface="Cambria Math" charset="0"/>
                  </a:rPr>
                  <a:t>_</a:t>
                </a:r>
                <a:r>
                  <a:rPr lang="fr-CH" b="0" i="0">
                    <a:latin typeface="Cambria Math" charset="0"/>
                    <a:ea typeface="Cambria Math" charset="0"/>
                    <a:cs typeface="Cambria Math" charset="0"/>
                  </a:rPr>
                  <a:t>𝑖 |𝑂)</a:t>
                </a:r>
                <a:r>
                  <a:rPr lang="en-US" dirty="0"/>
                  <a:t> we</a:t>
                </a:r>
                <a:r>
                  <a:rPr lang="en-US" baseline="0" dirty="0"/>
                  <a:t> count the total number of occurrences of O, and then compute the ratio between the cases where the preceding label was I respectively O with the total number of occurrences.</a:t>
                </a:r>
              </a:p>
              <a:p>
                <a:endParaRPr lang="en-US"/>
              </a:p>
              <a:p>
                <a:r>
                  <a:rPr lang="en-US" dirty="0"/>
                  <a:t>As in probabilistic information</a:t>
                </a:r>
                <a:r>
                  <a:rPr lang="en-US" baseline="0" dirty="0"/>
                  <a:t> retrieval we have the issue of sparsity of words in the training set. As a result it might occur that for a specific label no words appear as examples in the training data, whereas it is not excluded that such a word might be related to the label in general. With smoothing this is taken into account, where the smoothing parameter depends on the length of the word sequence.</a:t>
                </a:r>
              </a:p>
              <a:p>
                <a:endParaRPr lang="en-US" baseline="0" dirty="0"/>
              </a:p>
              <a:p>
                <a:r>
                  <a:rPr lang="en-US" baseline="0" dirty="0"/>
                  <a:t>For the labels no smoothing is required, as the number of labels is very small (in the case of untyped entity recognition it is 2) and thus all label combinations are extremely likely to occur.</a:t>
                </a:r>
                <a:endParaRPr lang="en-US" dirty="0"/>
              </a:p>
              <a:p>
                <a:endParaRPr lang="en-US"/>
              </a:p>
            </p:txBody>
          </p:sp>
        </mc:Fallback>
      </mc:AlternateContent>
      <p:sp>
        <p:nvSpPr>
          <p:cNvPr id="4" name="Slide Number Placeholder 3"/>
          <p:cNvSpPr>
            <a:spLocks noGrp="1"/>
          </p:cNvSpPr>
          <p:nvPr>
            <p:ph type="sldNum" sz="quarter" idx="5"/>
          </p:nvPr>
        </p:nvSpPr>
        <p:spPr/>
        <p:txBody>
          <a:bodyPr/>
          <a:lstStyle/>
          <a:p>
            <a:fld id="{E6C47E0B-2958-48CC-BA4E-C350203CF107}" type="slidenum">
              <a:rPr lang="en-US"/>
              <a:pPr/>
              <a:t>21</a:t>
            </a:fld>
            <a:endParaRPr lang="en-US"/>
          </a:p>
        </p:txBody>
      </p:sp>
    </p:spTree>
    <p:extLst>
      <p:ext uri="{BB962C8B-B14F-4D97-AF65-F5344CB8AC3E}">
        <p14:creationId xmlns:p14="http://schemas.microsoft.com/office/powerpoint/2010/main" val="29970482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the parameters of the HMM model have been derived from the training data,  they can be used to estimate the most likely values of labels for an unknown sequence of words. One possibility is to apply brute-force search by computing the probability of each possible label sequence using the model. For longer sequences this becomes computationally intractable as the number of possible sequences grows exponentially.</a:t>
            </a:r>
          </a:p>
        </p:txBody>
      </p:sp>
      <p:sp>
        <p:nvSpPr>
          <p:cNvPr id="4" name="Slide Number Placeholder 3"/>
          <p:cNvSpPr>
            <a:spLocks noGrp="1"/>
          </p:cNvSpPr>
          <p:nvPr>
            <p:ph type="sldNum" sz="quarter" idx="5"/>
          </p:nvPr>
        </p:nvSpPr>
        <p:spPr/>
        <p:txBody>
          <a:bodyPr/>
          <a:lstStyle/>
          <a:p>
            <a:fld id="{E6C47E0B-2958-48CC-BA4E-C350203CF107}" type="slidenum">
              <a:rPr lang="en-US"/>
              <a:pPr/>
              <a:t>22</a:t>
            </a:fld>
            <a:endParaRPr lang="en-US"/>
          </a:p>
        </p:txBody>
      </p:sp>
    </p:spTree>
    <p:extLst>
      <p:ext uri="{BB962C8B-B14F-4D97-AF65-F5344CB8AC3E}">
        <p14:creationId xmlns:p14="http://schemas.microsoft.com/office/powerpoint/2010/main" val="22503239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made an independence assumption on the probabilities of the elements of a label sequence, where a label depends only on its predecessor in the sequence. We can exploit this independence assumption to simplify the computation of the sequence probability. The choice of the the last label in the sequence that maximizes the overall probability is independent of the choices of the other labels in the sequence maximizing the overall probability. Using this property simplifies the computation of the sequence probability significantly. Note </a:t>
            </a:r>
            <a:r>
              <a:rPr lang="en-US" dirty="0" err="1"/>
              <a:t>tha</a:t>
            </a:r>
            <a:endParaRPr lang="en-US" dirty="0"/>
          </a:p>
        </p:txBody>
      </p:sp>
      <p:sp>
        <p:nvSpPr>
          <p:cNvPr id="4" name="Slide Number Placeholder 3"/>
          <p:cNvSpPr>
            <a:spLocks noGrp="1"/>
          </p:cNvSpPr>
          <p:nvPr>
            <p:ph type="sldNum" sz="quarter" idx="5"/>
          </p:nvPr>
        </p:nvSpPr>
        <p:spPr/>
        <p:txBody>
          <a:bodyPr/>
          <a:lstStyle/>
          <a:p>
            <a:fld id="{E6C47E0B-2958-48CC-BA4E-C350203CF107}" type="slidenum">
              <a:rPr lang="en-US"/>
              <a:pPr/>
              <a:t>23</a:t>
            </a:fld>
            <a:endParaRPr lang="en-US"/>
          </a:p>
        </p:txBody>
      </p:sp>
    </p:spTree>
    <p:extLst>
      <p:ext uri="{BB962C8B-B14F-4D97-AF65-F5344CB8AC3E}">
        <p14:creationId xmlns:p14="http://schemas.microsoft.com/office/powerpoint/2010/main" val="260731774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Using the independence assumption described before, we can iteratively compute the sequence of labels that maximizes the probability, using in each step the label sequence found so far. The maximum probability </a:t>
                </a:r>
                <a14:m>
                  <m:oMath xmlns:m="http://schemas.openxmlformats.org/officeDocument/2006/math">
                    <m:r>
                      <a:rPr lang="en-US" i="1" smtClean="0">
                        <a:latin typeface="Cambria Math" panose="02040503050406030204" pitchFamily="18" charset="0"/>
                        <a:ea typeface="Cambria Math" panose="02040503050406030204" pitchFamily="18" charset="0"/>
                      </a:rPr>
                      <m:t>𝜋</m:t>
                    </m:r>
                    <m:d>
                      <m:dPr>
                        <m:ctrlPr>
                          <a:rPr lang="fr-CH" b="0" i="1">
                            <a:latin typeface="Cambria Math" panose="02040503050406030204" pitchFamily="18" charset="0"/>
                            <a:ea typeface="Cambria Math" panose="02040503050406030204" pitchFamily="18" charset="0"/>
                          </a:rPr>
                        </m:ctrlPr>
                      </m:dPr>
                      <m:e>
                        <m:r>
                          <a:rPr lang="fr-CH" b="0" i="1">
                            <a:latin typeface="Cambria Math" panose="02040503050406030204" pitchFamily="18" charset="0"/>
                            <a:ea typeface="Cambria Math" panose="02040503050406030204" pitchFamily="18" charset="0"/>
                          </a:rPr>
                          <m:t>𝑘</m:t>
                        </m:r>
                        <m:r>
                          <a:rPr lang="fr-CH" b="0" i="1">
                            <a:latin typeface="Cambria Math" panose="02040503050406030204" pitchFamily="18" charset="0"/>
                            <a:ea typeface="Cambria Math" panose="02040503050406030204" pitchFamily="18" charset="0"/>
                          </a:rPr>
                          <m:t>,</m:t>
                        </m:r>
                        <m:r>
                          <a:rPr lang="fr-CH" b="0" i="1">
                            <a:latin typeface="Cambria Math" panose="02040503050406030204" pitchFamily="18" charset="0"/>
                            <a:ea typeface="Cambria Math" panose="02040503050406030204" pitchFamily="18" charset="0"/>
                          </a:rPr>
                          <m:t>𝑣</m:t>
                        </m:r>
                      </m:e>
                    </m:d>
                  </m:oMath>
                </a14:m>
                <a:r>
                  <a:rPr lang="en-US" dirty="0"/>
                  <a:t> that a label sequence of length </a:t>
                </a:r>
                <a14:m>
                  <m:oMath xmlns:m="http://schemas.openxmlformats.org/officeDocument/2006/math">
                    <m:r>
                      <a:rPr lang="en-US" i="1" dirty="0" smtClean="0">
                        <a:latin typeface="Cambria Math" panose="02040503050406030204" pitchFamily="18" charset="0"/>
                      </a:rPr>
                      <m:t>𝑘</m:t>
                    </m:r>
                  </m:oMath>
                </a14:m>
                <a:r>
                  <a:rPr lang="en-US" dirty="0"/>
                  <a:t> can achieve, if the last label is v can be computed</a:t>
                </a:r>
                <a:r>
                  <a:rPr lang="en-US" baseline="0" dirty="0"/>
                  <a:t> from the maximum probabilities known for shorter sequences and the parameters of the probabilistic model.</a:t>
                </a:r>
              </a:p>
              <a:p>
                <a:endParaRPr lang="en-US" baseline="0" dirty="0"/>
              </a:p>
              <a:p>
                <a:r>
                  <a:rPr lang="en-US" baseline="0" dirty="0"/>
                  <a:t>This algorithm is a simple version of Viterbi’s algorithm. In its general form a random variable can depend on several earlier random variables in the earlier sequence, resulting in a dynamic programming algorithm.</a:t>
                </a:r>
                <a:endParaRPr lang="en-US" dirty="0"/>
              </a:p>
            </p:txBody>
          </p:sp>
        </mc:Choice>
        <mc:Fallback xmlns="">
          <p:sp>
            <p:nvSpPr>
              <p:cNvPr id="3" name="Notes Placeholder 2"/>
              <p:cNvSpPr>
                <a:spLocks noGrp="1"/>
              </p:cNvSpPr>
              <p:nvPr>
                <p:ph type="body" idx="1"/>
              </p:nvPr>
            </p:nvSpPr>
            <p:spPr/>
            <p:txBody>
              <a:bodyPr/>
              <a:lstStyle/>
              <a:p>
                <a:r>
                  <a:rPr lang="en-US" dirty="0"/>
                  <a:t>Using the independence assumption described before, we can iteratively compute the sequence of labels that maximizes the probability, using in each step the label sequence found so far. The maximum probability </a:t>
                </a:r>
                <a:r>
                  <a:rPr lang="en-US" i="0">
                    <a:latin typeface="Cambria Math" panose="02040503050406030204" pitchFamily="18" charset="0"/>
                    <a:ea typeface="Cambria Math" panose="02040503050406030204" pitchFamily="18" charset="0"/>
                  </a:rPr>
                  <a:t>𝜋</a:t>
                </a:r>
                <a:r>
                  <a:rPr lang="fr-CH" b="0" i="0">
                    <a:latin typeface="Cambria Math" panose="02040503050406030204" pitchFamily="18" charset="0"/>
                    <a:ea typeface="Cambria Math" panose="02040503050406030204" pitchFamily="18" charset="0"/>
                  </a:rPr>
                  <a:t>(𝑘,𝑣)</a:t>
                </a:r>
                <a:r>
                  <a:rPr lang="en-US" dirty="0"/>
                  <a:t> that a label sequence of length </a:t>
                </a:r>
                <a:r>
                  <a:rPr lang="en-US" i="0" dirty="0">
                    <a:latin typeface="Cambria Math" panose="02040503050406030204" pitchFamily="18" charset="0"/>
                  </a:rPr>
                  <a:t>𝑘</a:t>
                </a:r>
                <a:r>
                  <a:rPr lang="en-US" dirty="0"/>
                  <a:t> can achieve, if the last label is v can be computed</a:t>
                </a:r>
                <a:r>
                  <a:rPr lang="en-US" baseline="0" dirty="0"/>
                  <a:t> from the maximum probabilities known for shorter sequences and the parameters of the probabilistic model.</a:t>
                </a:r>
              </a:p>
              <a:p>
                <a:endParaRPr lang="en-US" baseline="0" dirty="0"/>
              </a:p>
              <a:p>
                <a:r>
                  <a:rPr lang="en-US" baseline="0" dirty="0"/>
                  <a:t>This algorithm is a simple version of Viterbi’s algorithm. In its general form a random variable can depend on several earlier random variables in the earlier sequence, resulting in a dynamic programming algorithm.</a:t>
                </a:r>
                <a:endParaRPr lang="en-US" dirty="0"/>
              </a:p>
            </p:txBody>
          </p:sp>
        </mc:Fallback>
      </mc:AlternateContent>
      <p:sp>
        <p:nvSpPr>
          <p:cNvPr id="4" name="Slide Number Placeholder 3"/>
          <p:cNvSpPr>
            <a:spLocks noGrp="1"/>
          </p:cNvSpPr>
          <p:nvPr>
            <p:ph type="sldNum" sz="quarter" idx="5"/>
          </p:nvPr>
        </p:nvSpPr>
        <p:spPr/>
        <p:txBody>
          <a:bodyPr/>
          <a:lstStyle/>
          <a:p>
            <a:fld id="{E6C47E0B-2958-48CC-BA4E-C350203CF107}" type="slidenum">
              <a:rPr lang="en-US"/>
              <a:pPr/>
              <a:t>24</a:t>
            </a:fld>
            <a:endParaRPr lang="en-US"/>
          </a:p>
        </p:txBody>
      </p:sp>
    </p:spTree>
    <p:extLst>
      <p:ext uri="{BB962C8B-B14F-4D97-AF65-F5344CB8AC3E}">
        <p14:creationId xmlns:p14="http://schemas.microsoft.com/office/powerpoint/2010/main" val="426773475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a:p>
        </p:txBody>
      </p:sp>
      <p:sp>
        <p:nvSpPr>
          <p:cNvPr id="4" name="Slide Number Placeholder 3"/>
          <p:cNvSpPr>
            <a:spLocks noGrp="1"/>
          </p:cNvSpPr>
          <p:nvPr>
            <p:ph type="sldNum" sz="quarter" idx="5"/>
          </p:nvPr>
        </p:nvSpPr>
        <p:spPr/>
        <p:txBody>
          <a:bodyPr/>
          <a:lstStyle/>
          <a:p>
            <a:fld id="{E6C47E0B-2958-48CC-BA4E-C350203CF107}" type="slidenum">
              <a:rPr lang="en-US" smtClean="0"/>
              <a:pPr/>
              <a:t>25</a:t>
            </a:fld>
            <a:endParaRPr lang="en-US"/>
          </a:p>
        </p:txBody>
      </p:sp>
    </p:spTree>
    <p:extLst>
      <p:ext uri="{BB962C8B-B14F-4D97-AF65-F5344CB8AC3E}">
        <p14:creationId xmlns:p14="http://schemas.microsoft.com/office/powerpoint/2010/main" val="92662766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a:p>
        </p:txBody>
      </p:sp>
      <p:sp>
        <p:nvSpPr>
          <p:cNvPr id="4" name="Slide Number Placeholder 3"/>
          <p:cNvSpPr>
            <a:spLocks noGrp="1"/>
          </p:cNvSpPr>
          <p:nvPr>
            <p:ph type="sldNum" sz="quarter" idx="5"/>
          </p:nvPr>
        </p:nvSpPr>
        <p:spPr/>
        <p:txBody>
          <a:bodyPr/>
          <a:lstStyle/>
          <a:p>
            <a:fld id="{E6C47E0B-2958-48CC-BA4E-C350203CF107}" type="slidenum">
              <a:rPr lang="en-US" smtClean="0"/>
              <a:pPr/>
              <a:t>26</a:t>
            </a:fld>
            <a:endParaRPr lang="en-US"/>
          </a:p>
        </p:txBody>
      </p:sp>
    </p:spTree>
    <p:extLst>
      <p:ext uri="{BB962C8B-B14F-4D97-AF65-F5344CB8AC3E}">
        <p14:creationId xmlns:p14="http://schemas.microsoft.com/office/powerpoint/2010/main" val="413460514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entities have been recognized in a text, one can link them to their corresponding counter-parts in a knowledge base. So-called entity disambiguation is a step that usually follows named entity recognition.</a:t>
            </a:r>
          </a:p>
        </p:txBody>
      </p:sp>
      <p:sp>
        <p:nvSpPr>
          <p:cNvPr id="4" name="Slide Number Placeholder 3"/>
          <p:cNvSpPr>
            <a:spLocks noGrp="1"/>
          </p:cNvSpPr>
          <p:nvPr>
            <p:ph type="sldNum" sz="quarter" idx="5"/>
          </p:nvPr>
        </p:nvSpPr>
        <p:spPr/>
        <p:txBody>
          <a:bodyPr/>
          <a:lstStyle/>
          <a:p>
            <a:fld id="{E6C47E0B-2958-48CC-BA4E-C350203CF107}" type="slidenum">
              <a:rPr lang="en-US"/>
              <a:pPr/>
              <a:t>27</a:t>
            </a:fld>
            <a:endParaRPr lang="en-US"/>
          </a:p>
        </p:txBody>
      </p:sp>
    </p:spTree>
    <p:extLst>
      <p:ext uri="{BB962C8B-B14F-4D97-AF65-F5344CB8AC3E}">
        <p14:creationId xmlns:p14="http://schemas.microsoft.com/office/powerpoint/2010/main" val="5418879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Entity disambiguation can however be quite challenging due to homonymy and synonymy. Handling these problems is essential for every text analytics tasks. Not being able to handle homonymy usually results in the introduction of noise into the results (poor precision), whereas not properly handling synonymy risks to miss relevant documents (poor recall).</a:t>
            </a:r>
          </a:p>
        </p:txBody>
      </p:sp>
      <p:sp>
        <p:nvSpPr>
          <p:cNvPr id="4" name="Slide Number Placeholder 3"/>
          <p:cNvSpPr>
            <a:spLocks noGrp="1"/>
          </p:cNvSpPr>
          <p:nvPr>
            <p:ph type="sldNum" sz="quarter" idx="5"/>
          </p:nvPr>
        </p:nvSpPr>
        <p:spPr/>
        <p:txBody>
          <a:bodyPr/>
          <a:lstStyle/>
          <a:p>
            <a:fld id="{E6C47E0B-2958-48CC-BA4E-C350203CF107}" type="slidenum">
              <a:rPr lang="en-US"/>
              <a:pPr/>
              <a:t>28</a:t>
            </a:fld>
            <a:endParaRPr lang="en-US"/>
          </a:p>
        </p:txBody>
      </p:sp>
    </p:spTree>
    <p:extLst>
      <p:ext uri="{BB962C8B-B14F-4D97-AF65-F5344CB8AC3E}">
        <p14:creationId xmlns:p14="http://schemas.microsoft.com/office/powerpoint/2010/main" val="11035790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performing entity disambiguation one can exploit two different sources of information. </a:t>
            </a:r>
          </a:p>
          <a:p>
            <a:endParaRPr lang="en-US" dirty="0"/>
          </a:p>
          <a:p>
            <a:r>
              <a:rPr lang="en-US" dirty="0"/>
              <a:t>1. Local information extracted from the text mention, or its vicinity. This can be used to compare the text mention and its features with the text entry in the knowledge base, in order to obtain evidence which entities in the knowledge base are potential matches. </a:t>
            </a:r>
          </a:p>
          <a:p>
            <a:endParaRPr lang="en-US" dirty="0"/>
          </a:p>
          <a:p>
            <a:r>
              <a:rPr lang="en-US" dirty="0"/>
              <a:t>2. Coherence of different text mentions and knowledge base entries. When multiple entities are extracted from text, they will have relationships among each other. By analyzing whether the relationships among entries in the text and in the knowledge base are consistent with which each other one can disambiguate mentions of entities in the text.</a:t>
            </a:r>
          </a:p>
        </p:txBody>
      </p:sp>
      <p:sp>
        <p:nvSpPr>
          <p:cNvPr id="4" name="Slide Number Placeholder 3"/>
          <p:cNvSpPr>
            <a:spLocks noGrp="1"/>
          </p:cNvSpPr>
          <p:nvPr>
            <p:ph type="sldNum" sz="quarter" idx="5"/>
          </p:nvPr>
        </p:nvSpPr>
        <p:spPr/>
        <p:txBody>
          <a:bodyPr/>
          <a:lstStyle/>
          <a:p>
            <a:fld id="{E6C47E0B-2958-48CC-BA4E-C350203CF107}" type="slidenum">
              <a:rPr lang="en-US"/>
              <a:pPr/>
              <a:t>29</a:t>
            </a:fld>
            <a:endParaRPr lang="en-US"/>
          </a:p>
        </p:txBody>
      </p:sp>
    </p:spTree>
    <p:extLst>
      <p:ext uri="{BB962C8B-B14F-4D97-AF65-F5344CB8AC3E}">
        <p14:creationId xmlns:p14="http://schemas.microsoft.com/office/powerpoint/2010/main" val="26272462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H" dirty="0"/>
              <a:t>One model for representing ontologies that has gained large popularity recently are knowledge graphs. They are based on a graph-based representations of basic first order logic constructs, entities, which are elements from given domains, relationships, wh</a:t>
            </a:r>
            <a:r>
              <a:rPr lang="en-GB" dirty="0" err="1"/>
              <a:t>ic</a:t>
            </a:r>
            <a:r>
              <a:rPr lang="en-CH" dirty="0"/>
              <a:t>h are binary relations and attributes which are relations among entities and values from a standard data structure.</a:t>
            </a:r>
          </a:p>
        </p:txBody>
      </p:sp>
      <p:sp>
        <p:nvSpPr>
          <p:cNvPr id="4" name="Slide Number Placeholder 3"/>
          <p:cNvSpPr>
            <a:spLocks noGrp="1"/>
          </p:cNvSpPr>
          <p:nvPr>
            <p:ph type="sldNum" sz="quarter" idx="5"/>
          </p:nvPr>
        </p:nvSpPr>
        <p:spPr/>
        <p:txBody>
          <a:bodyPr/>
          <a:lstStyle/>
          <a:p>
            <a:fld id="{E6C47E0B-2958-48CC-BA4E-C350203CF107}" type="slidenum">
              <a:rPr lang="en-US" smtClean="0"/>
              <a:pPr/>
              <a:t>3</a:t>
            </a:fld>
            <a:endParaRPr lang="en-US"/>
          </a:p>
        </p:txBody>
      </p:sp>
    </p:spTree>
    <p:extLst>
      <p:ext uri="{BB962C8B-B14F-4D97-AF65-F5344CB8AC3E}">
        <p14:creationId xmlns:p14="http://schemas.microsoft.com/office/powerpoint/2010/main" val="207261120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give now an example to illustrate the process of entity disambiguation using a knowledge graph. Assume the knowledge base contains the subgraph shown in the figure, with entities that apparently are relevant to our text example.</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6C47E0B-2958-48CC-BA4E-C350203CF107}" type="slidenum">
              <a:rPr lang="en-US"/>
              <a:pPr/>
              <a:t>30</a:t>
            </a:fld>
            <a:endParaRPr lang="en-US"/>
          </a:p>
        </p:txBody>
      </p:sp>
    </p:spTree>
    <p:extLst>
      <p:ext uri="{BB962C8B-B14F-4D97-AF65-F5344CB8AC3E}">
        <p14:creationId xmlns:p14="http://schemas.microsoft.com/office/powerpoint/2010/main" val="252332664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 first step the textual mentions of the entities are linked to entries in the knowledge graph. After performing NER, this can be done using local information, textual similarity between the text mention and the name of the concept in the knowledge graph. By linking the text mentions we create entity matches of the form e = (c, m), where e is a node in the entity graph, c is the concept from the knowledge graph, and m is the textual mention of an entity in the text. The entity graph consists of all matched nodes in the knowledge graph, and the relationships among them. We may also associate a similarity measure to each node in the entity graph, capturing how well the text mention matches the concept in the knowledge graph.</a:t>
            </a:r>
          </a:p>
          <a:p>
            <a:endParaRPr lang="en-US" dirty="0"/>
          </a:p>
          <a:p>
            <a:endParaRPr lang="en-US" dirty="0"/>
          </a:p>
        </p:txBody>
      </p:sp>
      <p:sp>
        <p:nvSpPr>
          <p:cNvPr id="4" name="Slide Number Placeholder 3"/>
          <p:cNvSpPr>
            <a:spLocks noGrp="1"/>
          </p:cNvSpPr>
          <p:nvPr>
            <p:ph type="sldNum" sz="quarter" idx="5"/>
          </p:nvPr>
        </p:nvSpPr>
        <p:spPr/>
        <p:txBody>
          <a:bodyPr/>
          <a:lstStyle/>
          <a:p>
            <a:fld id="{E6C47E0B-2958-48CC-BA4E-C350203CF107}" type="slidenum">
              <a:rPr lang="en-US"/>
              <a:pPr/>
              <a:t>31</a:t>
            </a:fld>
            <a:endParaRPr lang="en-US"/>
          </a:p>
        </p:txBody>
      </p:sp>
    </p:spTree>
    <p:extLst>
      <p:ext uri="{BB962C8B-B14F-4D97-AF65-F5344CB8AC3E}">
        <p14:creationId xmlns:p14="http://schemas.microsoft.com/office/powerpoint/2010/main" val="368201794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The example shows that different interpretations are possible for both the mention “Schindler” and “Otis”. Therefore, the problem is to decide which if each these two alternative matches is the better one. A possibility indication for the quality of a match is the connectivity of the nodes with the other nodes in the entity graph.</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6C47E0B-2958-48CC-BA4E-C350203CF107}" type="slidenum">
              <a:rPr lang="en-US"/>
              <a:pPr/>
              <a:t>32</a:t>
            </a:fld>
            <a:endParaRPr lang="en-US"/>
          </a:p>
        </p:txBody>
      </p:sp>
    </p:spTree>
    <p:extLst>
      <p:ext uri="{BB962C8B-B14F-4D97-AF65-F5344CB8AC3E}">
        <p14:creationId xmlns:p14="http://schemas.microsoft.com/office/powerpoint/2010/main" val="265267422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Abstracting from the details of the example before, we can highlight the problem we need to solve. Given two alternative interpretations of a text mention, e and e’, and another node s in the entity graph, how well does the node s support the two alternatives. In the example graph we see that intuitively node s is much better connected with node e which indicates that e might indeed be the better choice. </a:t>
            </a:r>
          </a:p>
          <a:p>
            <a:endParaRPr lang="en-US" dirty="0"/>
          </a:p>
          <a:p>
            <a:r>
              <a:rPr lang="en-US" dirty="0"/>
              <a:t>The problem described bears similarity with another problem that has been addressed in the context of personalized Web search. Imagine the nodes are Web pages, s is a page that has been bookmarked by a user, and the question is which other pages, like e and e’, are also of interest to the user. From the example, it appears evident that it is page e. For making this intuition on connectedness operational, a variant of the PageRank algorithm has been proposed, called Personalized PageRank. The same algorithm has also been used to solve entity disambiguation.</a:t>
            </a:r>
          </a:p>
          <a:p>
            <a:endParaRPr lang="en-US" dirty="0"/>
          </a:p>
          <a:p>
            <a:endParaRPr lang="en-US" dirty="0"/>
          </a:p>
        </p:txBody>
      </p:sp>
      <p:sp>
        <p:nvSpPr>
          <p:cNvPr id="4" name="Slide Number Placeholder 3"/>
          <p:cNvSpPr>
            <a:spLocks noGrp="1"/>
          </p:cNvSpPr>
          <p:nvPr>
            <p:ph type="sldNum" sz="quarter" idx="5"/>
          </p:nvPr>
        </p:nvSpPr>
        <p:spPr/>
        <p:txBody>
          <a:bodyPr/>
          <a:lstStyle/>
          <a:p>
            <a:fld id="{E6C47E0B-2958-48CC-BA4E-C350203CF107}" type="slidenum">
              <a:rPr lang="en-US"/>
              <a:pPr/>
              <a:t>33</a:t>
            </a:fld>
            <a:endParaRPr lang="en-US"/>
          </a:p>
        </p:txBody>
      </p:sp>
    </p:spTree>
    <p:extLst>
      <p:ext uri="{BB962C8B-B14F-4D97-AF65-F5344CB8AC3E}">
        <p14:creationId xmlns:p14="http://schemas.microsoft.com/office/powerpoint/2010/main" val="36474706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Personalized PageRank works almost the same as the original PageRank algorithm. The difference is that random jumps are not performed uniformly at random to nodes, but to a selected subset of nodes. In the context of personalized Web search this subset would be the personal bookmark list. By jumping back to the nodes from that list, it will have a large influence on the ranking of a page, such that nodes that are well connected to the bookmarks will receive a larger ranking value. In the context of entity disambiguation, the source is a selected node in the entity graph, and personalized page rank is used to compute how well other nodes in the entity graph are supported by that node.</a:t>
            </a:r>
          </a:p>
          <a:p>
            <a:endParaRPr lang="en-US" dirty="0"/>
          </a:p>
        </p:txBody>
      </p:sp>
      <p:sp>
        <p:nvSpPr>
          <p:cNvPr id="4" name="Slide Number Placeholder 3"/>
          <p:cNvSpPr>
            <a:spLocks noGrp="1"/>
          </p:cNvSpPr>
          <p:nvPr>
            <p:ph type="sldNum" sz="quarter" idx="5"/>
          </p:nvPr>
        </p:nvSpPr>
        <p:spPr/>
        <p:txBody>
          <a:bodyPr/>
          <a:lstStyle/>
          <a:p>
            <a:fld id="{E6C47E0B-2958-48CC-BA4E-C350203CF107}" type="slidenum">
              <a:rPr lang="en-US"/>
              <a:pPr/>
              <a:t>34</a:t>
            </a:fld>
            <a:endParaRPr lang="en-US"/>
          </a:p>
        </p:txBody>
      </p:sp>
    </p:spTree>
    <p:extLst>
      <p:ext uri="{BB962C8B-B14F-4D97-AF65-F5344CB8AC3E}">
        <p14:creationId xmlns:p14="http://schemas.microsoft.com/office/powerpoint/2010/main" val="403887613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PPR can be computed either iteratively, like standard PageRank, or using a Monte Carlo method, by starting random walks independently at s and aggregating the distribution of the end points of those walks.</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The Monte Carlo method is more appropriate for computing Personalized PageRank compared to general PageRank due to several key reasons:</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1. **Personalization and Specificity**: Personalized PageRank computes the PageRank from the perspective of individual nodes, tailoring the importance of pages based on a specific user or set of starting nodes. The Monte Carlo method, which involves random sampling, is particularly well-suited for this task because it can efficiently handle the stochastic nature of personalized browsing. It can simulate random walks from specific starting nodes, effectively capturing the personalized view of the web graph.</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2. **Scalability and Efficiency**: General PageRank involves computing the importance scores for all nodes in the web graph, which can be computationally intensive for large graphs. In contrast, Personalized PageRank focuses on a subset of nodes relevant to the specific user or context. The Monte Carlo method allows for efficient computation in such cases, as it does not require processing the entire graph. It can provide good approximations with a relatively small number of random walks, making it scalable for large graphs when personalization is needed.</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3. **Dynamic and Adaptive**: Personalized PageRank may need to be recalculated frequently, especially in dynamic networks where user preferences or the graph itself can change rapidly. The Monte Carlo method allows for more flexible and quicker updates compared to the traditional iterative methods used for general PageRank. It can easily adapt to changes in the graph or the starting nodes without needing a full </a:t>
            </a:r>
            <a:r>
              <a:rPr lang="en-US" dirty="0" err="1"/>
              <a:t>recomputation</a:t>
            </a:r>
            <a:r>
              <a:rPr lang="en-US" dirty="0"/>
              <a:t>.</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4. **Reduced Computational Overhead**: In general PageRank, the goal is to find a stationary distribution of the entire graph, which often requires numerous iterations over the entire graph to converge. The Monte Carlo method, when used for Personalized PageRank, significantly reduces this computational overhead since it focuses on specific parts of the graph related to the personalized context.</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In summary, the Monte Carlo method's strengths in handling stochastic processes, scalability, adaptability to dynamic environments, and reduced computational requirements for targeted computations make it particularly well-suited for Personalized PageRank compared to the more globally-oriented general PageRank.</a:t>
            </a:r>
          </a:p>
          <a:p>
            <a:endParaRPr lang="en-US" dirty="0"/>
          </a:p>
        </p:txBody>
      </p:sp>
      <p:sp>
        <p:nvSpPr>
          <p:cNvPr id="4" name="Slide Number Placeholder 3"/>
          <p:cNvSpPr>
            <a:spLocks noGrp="1"/>
          </p:cNvSpPr>
          <p:nvPr>
            <p:ph type="sldNum" sz="quarter" idx="5"/>
          </p:nvPr>
        </p:nvSpPr>
        <p:spPr/>
        <p:txBody>
          <a:bodyPr/>
          <a:lstStyle/>
          <a:p>
            <a:fld id="{E6C47E0B-2958-48CC-BA4E-C350203CF107}" type="slidenum">
              <a:rPr lang="en-US" smtClean="0"/>
              <a:pPr/>
              <a:t>35</a:t>
            </a:fld>
            <a:endParaRPr lang="en-US"/>
          </a:p>
        </p:txBody>
      </p:sp>
    </p:spTree>
    <p:extLst>
      <p:ext uri="{BB962C8B-B14F-4D97-AF65-F5344CB8AC3E}">
        <p14:creationId xmlns:p14="http://schemas.microsoft.com/office/powerpoint/2010/main" val="109329710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Applying PPR to the entity group, by considering a </a:t>
            </a:r>
            <a:r>
              <a:rPr lang="en-US" b="1" dirty="0"/>
              <a:t>source node s </a:t>
            </a:r>
            <a:r>
              <a:rPr lang="en-US" dirty="0"/>
              <a:t>as the source of rank, will generate a distribution of ranking values for all other nodes. Nodes that are well connected to s will receive higher ranking values. Intuitively it is clear, that in our example node e will be receive higher ranking when starting from s, and thus is the preferred interpretation for the entity matching mention m</a:t>
            </a:r>
            <a:r>
              <a:rPr lang="en-US" baseline="-25000" dirty="0"/>
              <a:t>1</a:t>
            </a:r>
            <a:r>
              <a:rPr lang="en-US" baseline="0" dirty="0"/>
              <a:t>.</a:t>
            </a:r>
            <a:endParaRPr lang="en-US" dirty="0"/>
          </a:p>
        </p:txBody>
      </p:sp>
      <p:sp>
        <p:nvSpPr>
          <p:cNvPr id="4" name="Slide Number Placeholder 3"/>
          <p:cNvSpPr>
            <a:spLocks noGrp="1"/>
          </p:cNvSpPr>
          <p:nvPr>
            <p:ph type="sldNum" sz="quarter" idx="5"/>
          </p:nvPr>
        </p:nvSpPr>
        <p:spPr/>
        <p:txBody>
          <a:bodyPr/>
          <a:lstStyle/>
          <a:p>
            <a:fld id="{E6C47E0B-2958-48CC-BA4E-C350203CF107}" type="slidenum">
              <a:rPr lang="en-US"/>
              <a:pPr/>
              <a:t>36</a:t>
            </a:fld>
            <a:endParaRPr lang="en-US"/>
          </a:p>
        </p:txBody>
      </p:sp>
    </p:spTree>
    <p:extLst>
      <p:ext uri="{BB962C8B-B14F-4D97-AF65-F5344CB8AC3E}">
        <p14:creationId xmlns:p14="http://schemas.microsoft.com/office/powerpoint/2010/main" val="358195480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The question is which nodes s should contribute to the disambiguation of a mention m. The considerations for choosing those nodes take into account the following two issues:</a:t>
                </a:r>
              </a:p>
              <a:p>
                <a:pPr marL="285750" indent="-285750">
                  <a:buFontTx/>
                  <a:buChar char="-"/>
                </a:pPr>
                <a:r>
                  <a:rPr lang="en-US" dirty="0"/>
                  <a:t>When we are computing the support for an interpretation </a:t>
                </a:r>
                <a14:m>
                  <m:oMath xmlns:m="http://schemas.openxmlformats.org/officeDocument/2006/math">
                    <m:r>
                      <a:rPr lang="fr-CH" i="1" smtClean="0">
                        <a:latin typeface="Cambria Math" panose="02040503050406030204" pitchFamily="18" charset="0"/>
                      </a:rPr>
                      <m:t>𝑒</m:t>
                    </m:r>
                    <m:r>
                      <a:rPr lang="fr-CH" i="1" smtClean="0">
                        <a:latin typeface="Cambria Math" panose="02040503050406030204" pitchFamily="18" charset="0"/>
                      </a:rPr>
                      <m:t>=</m:t>
                    </m:r>
                    <m:d>
                      <m:dPr>
                        <m:ctrlPr>
                          <a:rPr lang="fr-CH" i="1">
                            <a:latin typeface="Cambria Math" panose="02040503050406030204" pitchFamily="18" charset="0"/>
                          </a:rPr>
                        </m:ctrlPr>
                      </m:dPr>
                      <m:e>
                        <m:r>
                          <a:rPr lang="fr-CH" i="1">
                            <a:latin typeface="Cambria Math" panose="02040503050406030204" pitchFamily="18" charset="0"/>
                          </a:rPr>
                          <m:t>𝑐</m:t>
                        </m:r>
                        <m:r>
                          <a:rPr lang="fr-CH" i="1">
                            <a:latin typeface="Cambria Math" panose="02040503050406030204" pitchFamily="18" charset="0"/>
                          </a:rPr>
                          <m:t>,</m:t>
                        </m:r>
                        <m:r>
                          <a:rPr lang="fr-CH" i="1">
                            <a:latin typeface="Cambria Math" panose="02040503050406030204" pitchFamily="18" charset="0"/>
                          </a:rPr>
                          <m:t>𝑚</m:t>
                        </m:r>
                      </m:e>
                    </m:d>
                  </m:oMath>
                </a14:m>
                <a:r>
                  <a:rPr lang="en-US" dirty="0"/>
                  <a:t> of text mention m, with competing interpretations </a:t>
                </a:r>
                <a14:m>
                  <m:oMath xmlns:m="http://schemas.openxmlformats.org/officeDocument/2006/math">
                    <m:r>
                      <a:rPr lang="fr-CH" i="1" smtClean="0">
                        <a:latin typeface="Cambria Math" panose="02040503050406030204" pitchFamily="18" charset="0"/>
                      </a:rPr>
                      <m:t>𝑒</m:t>
                    </m:r>
                    <m:r>
                      <a:rPr lang="fr-CH" b="0" i="0" smtClean="0">
                        <a:latin typeface="Cambria Math" panose="02040503050406030204" pitchFamily="18" charset="0"/>
                      </a:rPr>
                      <m:t>′</m:t>
                    </m:r>
                    <m:r>
                      <a:rPr lang="fr-CH" i="1">
                        <a:latin typeface="Cambria Math" panose="02040503050406030204" pitchFamily="18" charset="0"/>
                      </a:rPr>
                      <m:t>=(</m:t>
                    </m:r>
                    <m:sSup>
                      <m:sSupPr>
                        <m:ctrlPr>
                          <a:rPr lang="fr-CH" i="1">
                            <a:latin typeface="Cambria Math" panose="02040503050406030204" pitchFamily="18" charset="0"/>
                          </a:rPr>
                        </m:ctrlPr>
                      </m:sSupPr>
                      <m:e>
                        <m:r>
                          <a:rPr lang="fr-CH" i="1">
                            <a:latin typeface="Cambria Math" panose="02040503050406030204" pitchFamily="18" charset="0"/>
                          </a:rPr>
                          <m:t>𝑐</m:t>
                        </m:r>
                      </m:e>
                      <m:sup>
                        <m:r>
                          <a:rPr lang="fr-CH" i="1">
                            <a:latin typeface="Cambria Math" panose="02040503050406030204" pitchFamily="18" charset="0"/>
                          </a:rPr>
                          <m:t>′</m:t>
                        </m:r>
                      </m:sup>
                    </m:sSup>
                    <m:r>
                      <a:rPr lang="fr-CH" i="1">
                        <a:latin typeface="Cambria Math" panose="02040503050406030204" pitchFamily="18" charset="0"/>
                      </a:rPr>
                      <m:t>,</m:t>
                    </m:r>
                    <m:r>
                      <a:rPr lang="fr-CH" b="0" i="1">
                        <a:latin typeface="Cambria Math" panose="02040503050406030204" pitchFamily="18" charset="0"/>
                      </a:rPr>
                      <m:t>𝑚</m:t>
                    </m:r>
                    <m:r>
                      <a:rPr lang="fr-CH" i="1">
                        <a:latin typeface="Cambria Math" panose="02040503050406030204" pitchFamily="18" charset="0"/>
                      </a:rPr>
                      <m:t>)</m:t>
                    </m:r>
                  </m:oMath>
                </a14:m>
                <a:r>
                  <a:rPr lang="en-US" dirty="0"/>
                  <a:t> , the competing node</a:t>
                </a:r>
                <a:r>
                  <a:rPr lang="en-US" baseline="0" dirty="0"/>
                  <a:t> should not be used to produce support for e. So, these nodes are excluded.</a:t>
                </a:r>
              </a:p>
              <a:p>
                <a:pPr marL="285750" indent="-285750">
                  <a:buFontTx/>
                  <a:buChar char="-"/>
                </a:pPr>
                <a:r>
                  <a:rPr lang="en-US" baseline="0" dirty="0"/>
                  <a:t>When there exist multiple nodes for a text mention m’ , only the one that is producing the largest contribution to the </a:t>
                </a:r>
                <a:r>
                  <a:rPr lang="en-US" dirty="0"/>
                  <a:t>interpretation </a:t>
                </a:r>
                <a14:m>
                  <m:oMath xmlns:m="http://schemas.openxmlformats.org/officeDocument/2006/math">
                    <m:r>
                      <a:rPr lang="fr-CH" i="1" smtClean="0">
                        <a:latin typeface="Cambria Math" panose="02040503050406030204" pitchFamily="18" charset="0"/>
                      </a:rPr>
                      <m:t>𝑒</m:t>
                    </m:r>
                    <m:r>
                      <a:rPr lang="fr-CH" i="1" smtClean="0">
                        <a:latin typeface="Cambria Math" panose="02040503050406030204" pitchFamily="18" charset="0"/>
                      </a:rPr>
                      <m:t>=</m:t>
                    </m:r>
                    <m:d>
                      <m:dPr>
                        <m:ctrlPr>
                          <a:rPr lang="fr-CH" i="1">
                            <a:latin typeface="Cambria Math" panose="02040503050406030204" pitchFamily="18" charset="0"/>
                          </a:rPr>
                        </m:ctrlPr>
                      </m:dPr>
                      <m:e>
                        <m:r>
                          <a:rPr lang="fr-CH" i="1">
                            <a:latin typeface="Cambria Math" panose="02040503050406030204" pitchFamily="18" charset="0"/>
                          </a:rPr>
                          <m:t>𝑐</m:t>
                        </m:r>
                        <m:r>
                          <a:rPr lang="fr-CH" i="1">
                            <a:latin typeface="Cambria Math" panose="02040503050406030204" pitchFamily="18" charset="0"/>
                          </a:rPr>
                          <m:t>,</m:t>
                        </m:r>
                        <m:r>
                          <a:rPr lang="fr-CH" i="1">
                            <a:latin typeface="Cambria Math" panose="02040503050406030204" pitchFamily="18" charset="0"/>
                          </a:rPr>
                          <m:t>𝑚</m:t>
                        </m:r>
                      </m:e>
                    </m:d>
                  </m:oMath>
                </a14:m>
                <a:r>
                  <a:rPr lang="en-US" dirty="0"/>
                  <a:t> of text mention m is considered.</a:t>
                </a:r>
                <a:r>
                  <a:rPr lang="en-US" baseline="0" dirty="0"/>
                  <a:t> This makes sense, since the other nodes related to m’ might favor an alternative interpretation for m, and therefore should not be considered.</a:t>
                </a:r>
                <a:endParaRPr lang="en-US" dirty="0"/>
              </a:p>
              <a:p>
                <a:r>
                  <a:rPr lang="en-US" dirty="0"/>
                  <a:t>This results in a set of contributing nodes </a:t>
                </a:r>
                <a14:m>
                  <m:oMath xmlns:m="http://schemas.openxmlformats.org/officeDocument/2006/math">
                    <m:sSub>
                      <m:sSubPr>
                        <m:ctrlPr>
                          <a:rPr lang="en-US" i="1" smtClean="0">
                            <a:latin typeface="Cambria Math" panose="02040503050406030204" pitchFamily="18" charset="0"/>
                          </a:rPr>
                        </m:ctrlPr>
                      </m:sSubPr>
                      <m:e>
                        <m:r>
                          <a:rPr lang="fr-CH" b="0" i="1">
                            <a:latin typeface="Cambria Math" panose="02040503050406030204" pitchFamily="18" charset="0"/>
                          </a:rPr>
                          <m:t>𝐶𝑜𝑛𝑡𝑟𝑖𝑏𝑢𝑡𝑜𝑟𝑠</m:t>
                        </m:r>
                      </m:e>
                      <m:sub>
                        <m:r>
                          <a:rPr lang="fr-CH" b="0" i="1">
                            <a:latin typeface="Cambria Math" panose="02040503050406030204" pitchFamily="18" charset="0"/>
                          </a:rPr>
                          <m:t>𝑒</m:t>
                        </m:r>
                      </m:sub>
                    </m:sSub>
                  </m:oMath>
                </a14:m>
                <a:r>
                  <a:rPr lang="en-US" dirty="0"/>
                  <a:t> for each node </a:t>
                </a:r>
                <a14:m>
                  <m:oMath xmlns:m="http://schemas.openxmlformats.org/officeDocument/2006/math">
                    <m:r>
                      <a:rPr lang="fr-CH" i="1" smtClean="0">
                        <a:latin typeface="Cambria Math" panose="02040503050406030204" pitchFamily="18" charset="0"/>
                      </a:rPr>
                      <m:t>𝑒</m:t>
                    </m:r>
                    <m:r>
                      <a:rPr lang="fr-CH" i="1" smtClean="0">
                        <a:latin typeface="Cambria Math" panose="02040503050406030204" pitchFamily="18" charset="0"/>
                      </a:rPr>
                      <m:t>=</m:t>
                    </m:r>
                    <m:d>
                      <m:dPr>
                        <m:ctrlPr>
                          <a:rPr lang="fr-CH" i="1">
                            <a:latin typeface="Cambria Math" panose="02040503050406030204" pitchFamily="18" charset="0"/>
                          </a:rPr>
                        </m:ctrlPr>
                      </m:dPr>
                      <m:e>
                        <m:r>
                          <a:rPr lang="fr-CH" i="1">
                            <a:latin typeface="Cambria Math" panose="02040503050406030204" pitchFamily="18" charset="0"/>
                          </a:rPr>
                          <m:t>𝑐</m:t>
                        </m:r>
                        <m:r>
                          <a:rPr lang="fr-CH" i="1">
                            <a:latin typeface="Cambria Math" panose="02040503050406030204" pitchFamily="18" charset="0"/>
                          </a:rPr>
                          <m:t>,</m:t>
                        </m:r>
                        <m:r>
                          <a:rPr lang="fr-CH" i="1">
                            <a:latin typeface="Cambria Math" panose="02040503050406030204" pitchFamily="18" charset="0"/>
                          </a:rPr>
                          <m:t>𝑚</m:t>
                        </m:r>
                      </m:e>
                    </m:d>
                  </m:oMath>
                </a14:m>
                <a:r>
                  <a:rPr lang="en-US" dirty="0"/>
                  <a:t> in the entity graph.</a:t>
                </a:r>
              </a:p>
            </p:txBody>
          </p:sp>
        </mc:Choice>
        <mc:Fallback xmlns="">
          <p:sp>
            <p:nvSpPr>
              <p:cNvPr id="3" name="Notes Placeholder 2"/>
              <p:cNvSpPr>
                <a:spLocks noGrp="1"/>
              </p:cNvSpPr>
              <p:nvPr>
                <p:ph type="body" idx="1"/>
              </p:nvPr>
            </p:nvSpPr>
            <p:spPr/>
            <p:txBody>
              <a:bodyPr/>
              <a:lstStyle/>
              <a:p>
                <a:r>
                  <a:rPr lang="en-US" dirty="0"/>
                  <a:t>The question is which nodes s should contribute to the disambiguation of a mention m. The considerations for choosing those nodes take into account the following two issues:</a:t>
                </a:r>
              </a:p>
              <a:p>
                <a:pPr marL="285750" indent="-285750">
                  <a:buFontTx/>
                  <a:buChar char="-"/>
                </a:pPr>
                <a:r>
                  <a:rPr lang="en-US" dirty="0"/>
                  <a:t>When we are computing the support for an interpretation </a:t>
                </a:r>
                <a:r>
                  <a:rPr lang="fr-CH" i="0">
                    <a:latin typeface="Cambria Math" panose="02040503050406030204" pitchFamily="18" charset="0"/>
                  </a:rPr>
                  <a:t>𝑒=(𝑐,𝑚)</a:t>
                </a:r>
                <a:r>
                  <a:rPr lang="en-US" dirty="0"/>
                  <a:t> of text mention m, with competing interpretations </a:t>
                </a:r>
                <a:r>
                  <a:rPr lang="fr-CH" i="0">
                    <a:latin typeface="Cambria Math" panose="02040503050406030204" pitchFamily="18" charset="0"/>
                  </a:rPr>
                  <a:t>𝑒</a:t>
                </a:r>
                <a:r>
                  <a:rPr lang="fr-CH" b="0" i="0">
                    <a:latin typeface="Cambria Math" panose="02040503050406030204" pitchFamily="18" charset="0"/>
                  </a:rPr>
                  <a:t>′</a:t>
                </a:r>
                <a:r>
                  <a:rPr lang="fr-CH" i="0">
                    <a:latin typeface="Cambria Math" panose="02040503050406030204" pitchFamily="18" charset="0"/>
                  </a:rPr>
                  <a:t>=(𝑐^′,</a:t>
                </a:r>
                <a:r>
                  <a:rPr lang="fr-CH" b="0" i="0">
                    <a:latin typeface="Cambria Math" panose="02040503050406030204" pitchFamily="18" charset="0"/>
                  </a:rPr>
                  <a:t>𝑚</a:t>
                </a:r>
                <a:r>
                  <a:rPr lang="fr-CH" i="0">
                    <a:latin typeface="Cambria Math" panose="02040503050406030204" pitchFamily="18" charset="0"/>
                  </a:rPr>
                  <a:t>)</a:t>
                </a:r>
                <a:r>
                  <a:rPr lang="en-US" dirty="0"/>
                  <a:t> , the competing node</a:t>
                </a:r>
                <a:r>
                  <a:rPr lang="en-US" baseline="0" dirty="0"/>
                  <a:t> should not be used to produce support for e. So, these nodes are excluded.</a:t>
                </a:r>
              </a:p>
              <a:p>
                <a:pPr marL="285750" indent="-285750">
                  <a:buFontTx/>
                  <a:buChar char="-"/>
                </a:pPr>
                <a:r>
                  <a:rPr lang="en-US" baseline="0" dirty="0"/>
                  <a:t>When there exist multiple nodes for a text mention m’ , only the one that is producing the largest contribution to the </a:t>
                </a:r>
                <a:r>
                  <a:rPr lang="en-US" dirty="0"/>
                  <a:t>interpretation </a:t>
                </a:r>
                <a:r>
                  <a:rPr lang="fr-CH" i="0">
                    <a:latin typeface="Cambria Math" panose="02040503050406030204" pitchFamily="18" charset="0"/>
                  </a:rPr>
                  <a:t>𝑒=(𝑐,𝑚)</a:t>
                </a:r>
                <a:r>
                  <a:rPr lang="en-US" dirty="0"/>
                  <a:t> of text mention m is considered.</a:t>
                </a:r>
                <a:r>
                  <a:rPr lang="en-US" baseline="0" dirty="0"/>
                  <a:t> This makes sense, since the other nodes related to m’ might favor an alternative interpretation for m, and therefore should not be considered.</a:t>
                </a:r>
                <a:endParaRPr lang="en-US" dirty="0"/>
              </a:p>
              <a:p>
                <a:r>
                  <a:rPr lang="en-US" dirty="0"/>
                  <a:t>This results in a set of contributing nodes </a:t>
                </a:r>
                <a:r>
                  <a:rPr lang="en-US" i="0">
                    <a:latin typeface="Cambria Math" panose="02040503050406030204" pitchFamily="18" charset="0"/>
                  </a:rPr>
                  <a:t>〖</a:t>
                </a:r>
                <a:r>
                  <a:rPr lang="fr-CH" b="0" i="0">
                    <a:latin typeface="Cambria Math" panose="02040503050406030204" pitchFamily="18" charset="0"/>
                  </a:rPr>
                  <a:t>𝐶𝑜𝑛𝑡𝑟𝑖𝑏𝑢𝑡𝑜𝑟𝑠</a:t>
                </a:r>
                <a:r>
                  <a:rPr lang="en-US" b="0" i="0">
                    <a:latin typeface="Cambria Math" panose="02040503050406030204" pitchFamily="18" charset="0"/>
                  </a:rPr>
                  <a:t>〗_</a:t>
                </a:r>
                <a:r>
                  <a:rPr lang="fr-CH" b="0" i="0">
                    <a:latin typeface="Cambria Math" panose="02040503050406030204" pitchFamily="18" charset="0"/>
                  </a:rPr>
                  <a:t>𝑒</a:t>
                </a:r>
                <a:r>
                  <a:rPr lang="en-US" dirty="0"/>
                  <a:t> for each node </a:t>
                </a:r>
                <a:r>
                  <a:rPr lang="fr-CH" i="0">
                    <a:latin typeface="Cambria Math" panose="02040503050406030204" pitchFamily="18" charset="0"/>
                  </a:rPr>
                  <a:t>𝑒=(𝑐,𝑚)</a:t>
                </a:r>
                <a:r>
                  <a:rPr lang="en-US" dirty="0"/>
                  <a:t> in the entity graph.</a:t>
                </a:r>
              </a:p>
            </p:txBody>
          </p:sp>
        </mc:Fallback>
      </mc:AlternateContent>
      <p:sp>
        <p:nvSpPr>
          <p:cNvPr id="4" name="Slide Number Placeholder 3"/>
          <p:cNvSpPr>
            <a:spLocks noGrp="1"/>
          </p:cNvSpPr>
          <p:nvPr>
            <p:ph type="sldNum" sz="quarter" idx="5"/>
          </p:nvPr>
        </p:nvSpPr>
        <p:spPr/>
        <p:txBody>
          <a:bodyPr/>
          <a:lstStyle/>
          <a:p>
            <a:fld id="{E6C47E0B-2958-48CC-BA4E-C350203CF107}" type="slidenum">
              <a:rPr lang="en-US"/>
              <a:pPr/>
              <a:t>37</a:t>
            </a:fld>
            <a:endParaRPr lang="en-US"/>
          </a:p>
        </p:txBody>
      </p:sp>
    </p:spTree>
    <p:extLst>
      <p:ext uri="{BB962C8B-B14F-4D97-AF65-F5344CB8AC3E}">
        <p14:creationId xmlns:p14="http://schemas.microsoft.com/office/powerpoint/2010/main" val="390114755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H" dirty="0"/>
              <a:t>This figure shows that for the computation of the score of node e using node s as source, two nodes from the entity graph will be excluded. First, the node that is linked to the same text mention as e and is a competing node, and second the node that is linked to</a:t>
            </a:r>
            <a:r>
              <a:rPr lang="en-GB" dirty="0"/>
              <a:t> t</a:t>
            </a:r>
            <a:r>
              <a:rPr lang="en-CH" dirty="0"/>
              <a:t>he same text mention and s and is producing a lower score.</a:t>
            </a:r>
          </a:p>
        </p:txBody>
      </p:sp>
      <p:sp>
        <p:nvSpPr>
          <p:cNvPr id="4" name="Slide Number Placeholder 3"/>
          <p:cNvSpPr>
            <a:spLocks noGrp="1"/>
          </p:cNvSpPr>
          <p:nvPr>
            <p:ph type="sldNum" sz="quarter" idx="5"/>
          </p:nvPr>
        </p:nvSpPr>
        <p:spPr/>
        <p:txBody>
          <a:bodyPr/>
          <a:lstStyle/>
          <a:p>
            <a:fld id="{E6C47E0B-2958-48CC-BA4E-C350203CF107}" type="slidenum">
              <a:rPr lang="en-US" smtClean="0"/>
              <a:pPr/>
              <a:t>38</a:t>
            </a:fld>
            <a:endParaRPr lang="en-US"/>
          </a:p>
        </p:txBody>
      </p:sp>
    </p:spTree>
    <p:extLst>
      <p:ext uri="{BB962C8B-B14F-4D97-AF65-F5344CB8AC3E}">
        <p14:creationId xmlns:p14="http://schemas.microsoft.com/office/powerpoint/2010/main" val="43482490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the contributing nodes, the personalized PageRank scores that they contribute are added and the candidate with the best score is selected.</a:t>
            </a:r>
          </a:p>
        </p:txBody>
      </p:sp>
      <p:sp>
        <p:nvSpPr>
          <p:cNvPr id="4" name="Slide Number Placeholder 3"/>
          <p:cNvSpPr>
            <a:spLocks noGrp="1"/>
          </p:cNvSpPr>
          <p:nvPr>
            <p:ph type="sldNum" sz="quarter" idx="5"/>
          </p:nvPr>
        </p:nvSpPr>
        <p:spPr/>
        <p:txBody>
          <a:bodyPr/>
          <a:lstStyle/>
          <a:p>
            <a:fld id="{E6C47E0B-2958-48CC-BA4E-C350203CF107}" type="slidenum">
              <a:rPr lang="en-US"/>
              <a:pPr/>
              <a:t>39</a:t>
            </a:fld>
            <a:endParaRPr lang="en-US"/>
          </a:p>
        </p:txBody>
      </p:sp>
    </p:spTree>
    <p:extLst>
      <p:ext uri="{BB962C8B-B14F-4D97-AF65-F5344CB8AC3E}">
        <p14:creationId xmlns:p14="http://schemas.microsoft.com/office/powerpoint/2010/main" val="35036507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H" dirty="0"/>
              <a:t>In fact, long before knowledge graph have become popular, a similar model has been developed by the W3C, the Resource Description Framework. It has the same basic concepts as knowledge grpahs, together with some additional modeling primitives. </a:t>
            </a:r>
            <a:r>
              <a:rPr lang="en-GB" dirty="0"/>
              <a:t>W</a:t>
            </a:r>
            <a:r>
              <a:rPr lang="en-CH" dirty="0"/>
              <a:t>e will provide an overview of RDF in the following.</a:t>
            </a:r>
          </a:p>
        </p:txBody>
      </p:sp>
      <p:sp>
        <p:nvSpPr>
          <p:cNvPr id="4" name="Slide Number Placeholder 3"/>
          <p:cNvSpPr>
            <a:spLocks noGrp="1"/>
          </p:cNvSpPr>
          <p:nvPr>
            <p:ph type="sldNum" sz="quarter" idx="5"/>
          </p:nvPr>
        </p:nvSpPr>
        <p:spPr/>
        <p:txBody>
          <a:bodyPr/>
          <a:lstStyle/>
          <a:p>
            <a:fld id="{E6C47E0B-2958-48CC-BA4E-C350203CF107}" type="slidenum">
              <a:rPr lang="en-US" smtClean="0"/>
              <a:pPr/>
              <a:t>4</a:t>
            </a:fld>
            <a:endParaRPr lang="en-US"/>
          </a:p>
        </p:txBody>
      </p:sp>
    </p:spTree>
    <p:extLst>
      <p:ext uri="{BB962C8B-B14F-4D97-AF65-F5344CB8AC3E}">
        <p14:creationId xmlns:p14="http://schemas.microsoft.com/office/powerpoint/2010/main" val="78672609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further improve the method, it is possible to add a general popularity measure as a weight the contributions of source nodes. This will favor the contribution of popular nodes, which is beneficial if little information is available for disambiguation. In such a case, it is better to choose a popular candidate since chances that an interpretation supported by a popular node are higher. One of possible choice of a popularity score could be the number of links a node has in the knowledge base. Similarly, also the popularity of the candidates e can be used as a contribution to the score.</a:t>
            </a:r>
          </a:p>
        </p:txBody>
      </p:sp>
      <p:sp>
        <p:nvSpPr>
          <p:cNvPr id="4" name="Slide Number Placeholder 3"/>
          <p:cNvSpPr>
            <a:spLocks noGrp="1"/>
          </p:cNvSpPr>
          <p:nvPr>
            <p:ph type="sldNum" sz="quarter" idx="5"/>
          </p:nvPr>
        </p:nvSpPr>
        <p:spPr/>
        <p:txBody>
          <a:bodyPr/>
          <a:lstStyle/>
          <a:p>
            <a:fld id="{E6C47E0B-2958-48CC-BA4E-C350203CF107}" type="slidenum">
              <a:rPr lang="en-US"/>
              <a:pPr/>
              <a:t>40</a:t>
            </a:fld>
            <a:endParaRPr lang="en-US"/>
          </a:p>
        </p:txBody>
      </p:sp>
    </p:spTree>
    <p:extLst>
      <p:ext uri="{BB962C8B-B14F-4D97-AF65-F5344CB8AC3E}">
        <p14:creationId xmlns:p14="http://schemas.microsoft.com/office/powerpoint/2010/main" val="4516220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Experimental results show that the method works relatively well, with around 90% of entities that are correctly disambiguated. One can observe that the use of popularity helps to slightly improve the results. </a:t>
            </a:r>
          </a:p>
        </p:txBody>
      </p:sp>
      <p:sp>
        <p:nvSpPr>
          <p:cNvPr id="4" name="Slide Number Placeholder 3"/>
          <p:cNvSpPr>
            <a:spLocks noGrp="1"/>
          </p:cNvSpPr>
          <p:nvPr>
            <p:ph type="sldNum" sz="quarter" idx="5"/>
          </p:nvPr>
        </p:nvSpPr>
        <p:spPr/>
        <p:txBody>
          <a:bodyPr/>
          <a:lstStyle/>
          <a:p>
            <a:fld id="{E6C47E0B-2958-48CC-BA4E-C350203CF107}" type="slidenum">
              <a:rPr lang="en-US"/>
              <a:pPr/>
              <a:t>41</a:t>
            </a:fld>
            <a:endParaRPr lang="en-US"/>
          </a:p>
        </p:txBody>
      </p:sp>
    </p:spTree>
    <p:extLst>
      <p:ext uri="{BB962C8B-B14F-4D97-AF65-F5344CB8AC3E}">
        <p14:creationId xmlns:p14="http://schemas.microsoft.com/office/powerpoint/2010/main" val="196869282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a:t>
            </a:r>
            <a:r>
              <a:rPr lang="en-CH" dirty="0"/>
              <a:t>exically related = high Jaccard similarity</a:t>
            </a:r>
          </a:p>
        </p:txBody>
      </p:sp>
      <p:sp>
        <p:nvSpPr>
          <p:cNvPr id="4" name="Slide Number Placeholder 3"/>
          <p:cNvSpPr>
            <a:spLocks noGrp="1"/>
          </p:cNvSpPr>
          <p:nvPr>
            <p:ph type="sldNum" sz="quarter" idx="5"/>
          </p:nvPr>
        </p:nvSpPr>
        <p:spPr/>
        <p:txBody>
          <a:bodyPr/>
          <a:lstStyle/>
          <a:p>
            <a:fld id="{E6C47E0B-2958-48CC-BA4E-C350203CF107}" type="slidenum">
              <a:rPr lang="en-US" smtClean="0"/>
              <a:pPr/>
              <a:t>48</a:t>
            </a:fld>
            <a:endParaRPr lang="en-US"/>
          </a:p>
        </p:txBody>
      </p:sp>
    </p:spTree>
    <p:extLst>
      <p:ext uri="{BB962C8B-B14F-4D97-AF65-F5344CB8AC3E}">
        <p14:creationId xmlns:p14="http://schemas.microsoft.com/office/powerpoint/2010/main" val="37596084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a:p>
        </p:txBody>
      </p:sp>
      <p:sp>
        <p:nvSpPr>
          <p:cNvPr id="4" name="Slide Number Placeholder 3"/>
          <p:cNvSpPr>
            <a:spLocks noGrp="1"/>
          </p:cNvSpPr>
          <p:nvPr>
            <p:ph type="sldNum" sz="quarter" idx="5"/>
          </p:nvPr>
        </p:nvSpPr>
        <p:spPr/>
        <p:txBody>
          <a:bodyPr/>
          <a:lstStyle/>
          <a:p>
            <a:fld id="{E6C47E0B-2958-48CC-BA4E-C350203CF107}" type="slidenum">
              <a:rPr lang="en-US" smtClean="0"/>
              <a:pPr/>
              <a:t>51</a:t>
            </a:fld>
            <a:endParaRPr lang="en-US"/>
          </a:p>
        </p:txBody>
      </p:sp>
    </p:spTree>
    <p:extLst>
      <p:ext uri="{BB962C8B-B14F-4D97-AF65-F5344CB8AC3E}">
        <p14:creationId xmlns:p14="http://schemas.microsoft.com/office/powerpoint/2010/main" val="19353033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H" dirty="0"/>
              <a:t>The approach of using concepts from first order logic for modeling reaches however far back in history. In the area of database management systems, the entity-relationship model has been established as a standard approach for data modeling already in 1976. The main difference is in the intended use of the model at </a:t>
            </a:r>
            <a:r>
              <a:rPr lang="en-GB" dirty="0" err="1"/>
              <a:t>th</a:t>
            </a:r>
            <a:r>
              <a:rPr lang="en-CH" dirty="0"/>
              <a:t>e time. It was used to provide a conceptual model of an application domain and then to derive in a mostly automated way a database schema (in other words data structures) in the data model supported by the target database management system. This model typically is the relational data model.</a:t>
            </a:r>
          </a:p>
        </p:txBody>
      </p:sp>
      <p:sp>
        <p:nvSpPr>
          <p:cNvPr id="4" name="Slide Number Placeholder 3"/>
          <p:cNvSpPr>
            <a:spLocks noGrp="1"/>
          </p:cNvSpPr>
          <p:nvPr>
            <p:ph type="sldNum" sz="quarter" idx="5"/>
          </p:nvPr>
        </p:nvSpPr>
        <p:spPr/>
        <p:txBody>
          <a:bodyPr/>
          <a:lstStyle/>
          <a:p>
            <a:fld id="{E6C47E0B-2958-48CC-BA4E-C350203CF107}" type="slidenum">
              <a:rPr lang="en-US" smtClean="0"/>
              <a:pPr/>
              <a:t>5</a:t>
            </a:fld>
            <a:endParaRPr lang="en-US"/>
          </a:p>
        </p:txBody>
      </p:sp>
    </p:spTree>
    <p:extLst>
      <p:ext uri="{BB962C8B-B14F-4D97-AF65-F5344CB8AC3E}">
        <p14:creationId xmlns:p14="http://schemas.microsoft.com/office/powerpoint/2010/main" val="13159340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Traditionally</a:t>
            </a:r>
            <a:r>
              <a:rPr lang="en-US" baseline="0" dirty="0"/>
              <a:t> knowledge bases are created manually, either by experts (e.g., WordNet) or by crowd-sourcing (e.g., </a:t>
            </a:r>
            <a:r>
              <a:rPr lang="en-US" baseline="0" dirty="0" err="1"/>
              <a:t>WikiData</a:t>
            </a:r>
            <a:r>
              <a:rPr lang="en-US" baseline="0" dirty="0"/>
              <a:t>). This is expensive. In the case of WordNet, it took tens of years to construct the knowledge base, in the case of </a:t>
            </a:r>
            <a:r>
              <a:rPr lang="en-US" baseline="0" dirty="0" err="1"/>
              <a:t>WikiData</a:t>
            </a:r>
            <a:r>
              <a:rPr lang="en-US" baseline="0" dirty="0"/>
              <a:t> (resp. </a:t>
            </a:r>
            <a:r>
              <a:rPr lang="en-US" baseline="0" dirty="0" err="1"/>
              <a:t>WikiPedia</a:t>
            </a:r>
            <a:r>
              <a:rPr lang="en-US" baseline="0" dirty="0"/>
              <a:t>) we all know about the notorious difficulty to finance this endeavor. Therefore, an interesting question is whether such knowledge bases could not be automatically constructed.</a:t>
            </a:r>
          </a:p>
          <a:p>
            <a:endParaRPr lang="en-US" baseline="0" dirty="0"/>
          </a:p>
          <a:p>
            <a:r>
              <a:rPr lang="en-US" baseline="0" dirty="0"/>
              <a:t>For automatic construction we can exploit data that is digitally available, e.g., all documents accessible on the Web. These documents encode massive human knowledge in natural language. The challenge is to extract such knowledge by analyzing natural language text, which is not an easy problem.</a:t>
            </a:r>
          </a:p>
          <a:p>
            <a:endParaRPr lang="en-US" baseline="0" dirty="0"/>
          </a:p>
          <a:p>
            <a:r>
              <a:rPr lang="en-US" baseline="0" dirty="0"/>
              <a:t>The results would, however, be immensely useful. First, we could create massive knowledge bases in a nearly automated way, and furthermore these knowledge bases could be used to annotate documents, for supporting more expressive and precise searches and analyses.</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6</a:t>
            </a:fld>
            <a:endParaRPr lang="en-US"/>
          </a:p>
        </p:txBody>
      </p:sp>
    </p:spTree>
    <p:extLst>
      <p:ext uri="{BB962C8B-B14F-4D97-AF65-F5344CB8AC3E}">
        <p14:creationId xmlns:p14="http://schemas.microsoft.com/office/powerpoint/2010/main" val="9316784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investigating knowledge extraction, more commonly called information extraction, from textual content, we can consider the different constituents of a knowledge graph separately: entities, attributes and relationships. We will now introduce methods for extracting entities and then for establishing relationships among entities and with attributes.</a:t>
            </a:r>
          </a:p>
        </p:txBody>
      </p:sp>
      <p:sp>
        <p:nvSpPr>
          <p:cNvPr id="4" name="Slide Number Placeholder 3"/>
          <p:cNvSpPr>
            <a:spLocks noGrp="1"/>
          </p:cNvSpPr>
          <p:nvPr>
            <p:ph type="sldNum" sz="quarter" idx="5"/>
          </p:nvPr>
        </p:nvSpPr>
        <p:spPr/>
        <p:txBody>
          <a:bodyPr/>
          <a:lstStyle/>
          <a:p>
            <a:fld id="{E6C47E0B-2958-48CC-BA4E-C350203CF107}" type="slidenum">
              <a:rPr lang="en-US"/>
              <a:pPr/>
              <a:t>7</a:t>
            </a:fld>
            <a:endParaRPr lang="en-US"/>
          </a:p>
        </p:txBody>
      </p:sp>
    </p:spTree>
    <p:extLst>
      <p:ext uri="{BB962C8B-B14F-4D97-AF65-F5344CB8AC3E}">
        <p14:creationId xmlns:p14="http://schemas.microsoft.com/office/powerpoint/2010/main" val="31329782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first type of information</a:t>
            </a:r>
            <a:r>
              <a:rPr lang="en-US" baseline="0" dirty="0"/>
              <a:t> extraction method is key phrase extraction. Key phrase extraction aims at identifying words and phrases that are typical for a document and characterize important concepts that occur in a document. Key phrase extraction has been developed to support document summarization, where the key phrase gives an overview of the key concepts of a document. Key phrase extraction supports also document search and indexing, where key phrases are used to index documents. Moreover, key phrases can also provide useful features for document classification, i.e., key phrase extraction can be considered as a feature selection method. In the example text we see the possible outcome of key phrase extraction, with all identified key phrases marked in bold.</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8</a:t>
            </a:fld>
            <a:endParaRPr lang="en-US"/>
          </a:p>
        </p:txBody>
      </p:sp>
    </p:spTree>
    <p:extLst>
      <p:ext uri="{BB962C8B-B14F-4D97-AF65-F5344CB8AC3E}">
        <p14:creationId xmlns:p14="http://schemas.microsoft.com/office/powerpoint/2010/main" val="13721832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basic approach to key phrase extraction uses </a:t>
            </a:r>
            <a:r>
              <a:rPr lang="en-US" baseline="0" dirty="0"/>
              <a:t>principles well known from information retrieval. As in information retrieval </a:t>
            </a:r>
            <a:r>
              <a:rPr lang="en-US" baseline="0" dirty="0" err="1"/>
              <a:t>stopwords</a:t>
            </a:r>
            <a:r>
              <a:rPr lang="en-US" baseline="0" dirty="0"/>
              <a:t> are excluded. Key phrase candidates can be all word n-grams in the remaining text. Furthermore, part-of-speech tags can be used to further select the candidates, e.g., for excluding all verb phrases.</a:t>
            </a:r>
          </a:p>
          <a:p>
            <a:endParaRPr lang="en-US" baseline="0" dirty="0"/>
          </a:p>
          <a:p>
            <a:r>
              <a:rPr lang="en-US" baseline="0" dirty="0"/>
              <a:t>In order to assess whether a candidate phrase is characteristic for a document, </a:t>
            </a:r>
            <a:r>
              <a:rPr lang="en-US" baseline="0" dirty="0" err="1"/>
              <a:t>tf-idf</a:t>
            </a:r>
            <a:r>
              <a:rPr lang="en-US" baseline="0" dirty="0"/>
              <a:t> ranking is a possible approach. As in IR a candidate phrase is considered as relevant for a document if it is at the same time frequent and specific. Apart from that, many heuristics have been developed to refine this approach, considering additional features of the document. For example, a phrase in the title or a header could be considered as more relevant. External knowledge bases could be used to check whether a phrase corresponds to a commonly known concept. Recently, also transformer models have been applied for the task of key phrase extraction.</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9</a:t>
            </a:fld>
            <a:endParaRPr lang="en-US"/>
          </a:p>
        </p:txBody>
      </p:sp>
    </p:spTree>
    <p:extLst>
      <p:ext uri="{BB962C8B-B14F-4D97-AF65-F5344CB8AC3E}">
        <p14:creationId xmlns:p14="http://schemas.microsoft.com/office/powerpoint/2010/main" val="20728952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90945" y="2460842"/>
            <a:ext cx="10097374" cy="1698015"/>
          </a:xfrm>
        </p:spPr>
        <p:txBody>
          <a:bodyPr/>
          <a:lstStyle/>
          <a:p>
            <a:r>
              <a:rPr lang="en-US"/>
              <a:t>Click to edit Master title style</a:t>
            </a:r>
            <a:endParaRPr lang="fr-CH"/>
          </a:p>
        </p:txBody>
      </p:sp>
      <p:sp>
        <p:nvSpPr>
          <p:cNvPr id="3" name="Subtitle 2"/>
          <p:cNvSpPr>
            <a:spLocks noGrp="1"/>
          </p:cNvSpPr>
          <p:nvPr>
            <p:ph type="subTitle" idx="1"/>
          </p:nvPr>
        </p:nvSpPr>
        <p:spPr>
          <a:xfrm>
            <a:off x="1781890" y="4488921"/>
            <a:ext cx="8315484" cy="2024415"/>
          </a:xfrm>
        </p:spPr>
        <p:txBody>
          <a:bodyPr/>
          <a:lstStyle>
            <a:lvl1pPr marL="0" indent="0" algn="ctr">
              <a:buNone/>
              <a:defRPr/>
            </a:lvl1pPr>
            <a:lvl2pPr marL="565561" indent="0" algn="ctr">
              <a:buNone/>
              <a:defRPr/>
            </a:lvl2pPr>
            <a:lvl3pPr marL="1131126" indent="0" algn="ctr">
              <a:buNone/>
              <a:defRPr/>
            </a:lvl3pPr>
            <a:lvl4pPr marL="1696685" indent="0" algn="ctr">
              <a:buNone/>
              <a:defRPr/>
            </a:lvl4pPr>
            <a:lvl5pPr marL="2262251" indent="0" algn="ctr">
              <a:buNone/>
              <a:defRPr/>
            </a:lvl5pPr>
            <a:lvl6pPr marL="2827813" indent="0" algn="ctr">
              <a:buNone/>
              <a:defRPr/>
            </a:lvl6pPr>
            <a:lvl7pPr marL="3393374" indent="0" algn="ctr">
              <a:buNone/>
              <a:defRPr/>
            </a:lvl7pPr>
            <a:lvl8pPr marL="3958938" indent="0" algn="ctr">
              <a:buNone/>
              <a:defRPr/>
            </a:lvl8pPr>
            <a:lvl9pPr marL="4524504" indent="0" algn="ctr">
              <a:buNone/>
              <a:defRPr/>
            </a:lvl9pPr>
          </a:lstStyle>
          <a:p>
            <a:r>
              <a:rPr lang="en-US"/>
              <a:t>Click to edit Master subtitle style</a:t>
            </a:r>
            <a:endParaRPr lang="fr-CH"/>
          </a:p>
        </p:txBody>
      </p:sp>
      <p:sp>
        <p:nvSpPr>
          <p:cNvPr id="4" name="Footer Placeholder 3"/>
          <p:cNvSpPr>
            <a:spLocks noGrp="1"/>
          </p:cNvSpPr>
          <p:nvPr>
            <p:ph type="ftr" sz="quarter" idx="10"/>
          </p:nvPr>
        </p:nvSpPr>
        <p:spPr/>
        <p:txBody>
          <a:bodyPr/>
          <a:lstStyle>
            <a:lvl1pPr>
              <a:defRPr/>
            </a:lvl1pPr>
          </a:lstStyle>
          <a:p>
            <a:r>
              <a:rPr lang="fr-CH"/>
              <a:t>©2024, Karl Aberer, EPFL-IC, Laboratoire de systèmes d'informations répartis </a:t>
            </a:r>
            <a:endParaRPr lang="en-GB"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CH"/>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Footer Placeholder 3"/>
          <p:cNvSpPr>
            <a:spLocks noGrp="1"/>
          </p:cNvSpPr>
          <p:nvPr>
            <p:ph type="ftr" sz="quarter" idx="10"/>
          </p:nvPr>
        </p:nvSpPr>
        <p:spPr/>
        <p:txBody>
          <a:bodyPr/>
          <a:lstStyle>
            <a:lvl1pPr>
              <a:defRPr/>
            </a:lvl1pPr>
          </a:lstStyle>
          <a:p>
            <a:r>
              <a:rPr lang="fr-CH"/>
              <a:t>©2024, Karl Aberer, EPFL-IC, Laboratoire de systèmes d'informations répartis </a:t>
            </a:r>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17547" y="352072"/>
            <a:ext cx="2705832" cy="7006605"/>
          </a:xfrm>
        </p:spPr>
        <p:txBody>
          <a:bodyPr vert="eaVert"/>
          <a:lstStyle/>
          <a:p>
            <a:r>
              <a:rPr lang="en-US"/>
              <a:t>Click to edit Master title style</a:t>
            </a:r>
            <a:endParaRPr lang="fr-CH"/>
          </a:p>
        </p:txBody>
      </p:sp>
      <p:sp>
        <p:nvSpPr>
          <p:cNvPr id="3" name="Vertical Text Placeholder 2"/>
          <p:cNvSpPr>
            <a:spLocks noGrp="1"/>
          </p:cNvSpPr>
          <p:nvPr>
            <p:ph type="body" orient="vert" idx="1"/>
          </p:nvPr>
        </p:nvSpPr>
        <p:spPr>
          <a:xfrm>
            <a:off x="197988" y="352072"/>
            <a:ext cx="7921572" cy="700660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Footer Placeholder 3"/>
          <p:cNvSpPr>
            <a:spLocks noGrp="1"/>
          </p:cNvSpPr>
          <p:nvPr>
            <p:ph type="ftr" sz="quarter" idx="10"/>
          </p:nvPr>
        </p:nvSpPr>
        <p:spPr/>
        <p:txBody>
          <a:bodyPr/>
          <a:lstStyle>
            <a:lvl1pPr>
              <a:defRPr/>
            </a:lvl1pPr>
          </a:lstStyle>
          <a:p>
            <a:r>
              <a:rPr lang="fr-CH"/>
              <a:t>©2024, Karl Aberer, EPFL-IC, Laboratoire de systèmes d'informations répartis </a:t>
            </a:r>
            <a:endParaRPr lang="en-GB"/>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97987" y="352072"/>
            <a:ext cx="10790331" cy="1056217"/>
          </a:xfrm>
        </p:spPr>
        <p:txBody>
          <a:bodyPr/>
          <a:lstStyle/>
          <a:p>
            <a:r>
              <a:rPr lang="en-US"/>
              <a:t>Click to edit Master title style</a:t>
            </a:r>
            <a:endParaRPr lang="fr-CH"/>
          </a:p>
        </p:txBody>
      </p:sp>
      <p:sp>
        <p:nvSpPr>
          <p:cNvPr id="3" name="Table Placeholder 2"/>
          <p:cNvSpPr>
            <a:spLocks noGrp="1"/>
          </p:cNvSpPr>
          <p:nvPr>
            <p:ph type="tbl" idx="1"/>
          </p:nvPr>
        </p:nvSpPr>
        <p:spPr>
          <a:xfrm>
            <a:off x="233048" y="1549485"/>
            <a:ext cx="10790331" cy="5809192"/>
          </a:xfrm>
        </p:spPr>
        <p:txBody>
          <a:bodyPr/>
          <a:lstStyle/>
          <a:p>
            <a:endParaRPr lang="fr-CH"/>
          </a:p>
        </p:txBody>
      </p:sp>
      <p:sp>
        <p:nvSpPr>
          <p:cNvPr id="4" name="Footer Placeholder 3"/>
          <p:cNvSpPr>
            <a:spLocks noGrp="1"/>
          </p:cNvSpPr>
          <p:nvPr>
            <p:ph type="ftr" sz="quarter" idx="10"/>
          </p:nvPr>
        </p:nvSpPr>
        <p:spPr>
          <a:xfrm>
            <a:off x="197988" y="7481535"/>
            <a:ext cx="7622527" cy="264054"/>
          </a:xfrm>
        </p:spPr>
        <p:txBody>
          <a:bodyPr/>
          <a:lstStyle>
            <a:lvl1pPr>
              <a:defRPr/>
            </a:lvl1pPr>
          </a:lstStyle>
          <a:p>
            <a:r>
              <a:rPr lang="fr-CH"/>
              <a:t>©2024, Karl Aberer, EPFL-IC, Laboratoire de systèmes d'informations répartis </a:t>
            </a:r>
            <a:endParaRPr lang="en-GB"/>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97987" y="352072"/>
            <a:ext cx="10790331" cy="1056217"/>
          </a:xfrm>
        </p:spPr>
        <p:txBody>
          <a:bodyPr/>
          <a:lstStyle/>
          <a:p>
            <a:r>
              <a:rPr lang="en-US"/>
              <a:t>Click to edit Master title style</a:t>
            </a:r>
            <a:endParaRPr lang="fr-CH"/>
          </a:p>
        </p:txBody>
      </p:sp>
      <p:sp>
        <p:nvSpPr>
          <p:cNvPr id="3" name="Text Placeholder 2"/>
          <p:cNvSpPr>
            <a:spLocks noGrp="1"/>
          </p:cNvSpPr>
          <p:nvPr>
            <p:ph type="body" sz="half" idx="1"/>
          </p:nvPr>
        </p:nvSpPr>
        <p:spPr>
          <a:xfrm>
            <a:off x="233050" y="1549485"/>
            <a:ext cx="5296171" cy="58091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Content Placeholder 3"/>
          <p:cNvSpPr>
            <a:spLocks noGrp="1"/>
          </p:cNvSpPr>
          <p:nvPr>
            <p:ph sz="quarter" idx="2"/>
          </p:nvPr>
        </p:nvSpPr>
        <p:spPr>
          <a:xfrm>
            <a:off x="5727208" y="1549485"/>
            <a:ext cx="5296171" cy="281657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5" name="Content Placeholder 4"/>
          <p:cNvSpPr>
            <a:spLocks noGrp="1"/>
          </p:cNvSpPr>
          <p:nvPr>
            <p:ph sz="quarter" idx="3"/>
          </p:nvPr>
        </p:nvSpPr>
        <p:spPr>
          <a:xfrm>
            <a:off x="5727208" y="4542099"/>
            <a:ext cx="5296171" cy="281657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6" name="Footer Placeholder 5"/>
          <p:cNvSpPr>
            <a:spLocks noGrp="1"/>
          </p:cNvSpPr>
          <p:nvPr>
            <p:ph type="ftr" sz="quarter" idx="10"/>
          </p:nvPr>
        </p:nvSpPr>
        <p:spPr>
          <a:xfrm>
            <a:off x="197988" y="7481535"/>
            <a:ext cx="7622527" cy="264054"/>
          </a:xfrm>
        </p:spPr>
        <p:txBody>
          <a:bodyPr/>
          <a:lstStyle>
            <a:lvl1pPr>
              <a:defRPr/>
            </a:lvl1pPr>
          </a:lstStyle>
          <a:p>
            <a:r>
              <a:rPr lang="fr-CH"/>
              <a:t>©2024, Karl Aberer, EPFL-IC, Laboratoire de systèmes d'informations répartis </a:t>
            </a:r>
            <a:endParaRPr lang="en-GB"/>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97987" y="352072"/>
            <a:ext cx="10790331" cy="1056217"/>
          </a:xfrm>
        </p:spPr>
        <p:txBody>
          <a:bodyPr/>
          <a:lstStyle/>
          <a:p>
            <a:r>
              <a:rPr lang="en-US"/>
              <a:t>Click to edit Master title style</a:t>
            </a:r>
            <a:endParaRPr lang="fr-CH"/>
          </a:p>
        </p:txBody>
      </p:sp>
      <p:sp>
        <p:nvSpPr>
          <p:cNvPr id="3" name="Text Placeholder 2"/>
          <p:cNvSpPr>
            <a:spLocks noGrp="1"/>
          </p:cNvSpPr>
          <p:nvPr>
            <p:ph type="body" sz="half" idx="1"/>
          </p:nvPr>
        </p:nvSpPr>
        <p:spPr>
          <a:xfrm>
            <a:off x="233050" y="1549485"/>
            <a:ext cx="5296171" cy="58091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Content Placeholder 3"/>
          <p:cNvSpPr>
            <a:spLocks noGrp="1"/>
          </p:cNvSpPr>
          <p:nvPr>
            <p:ph sz="half" idx="2"/>
          </p:nvPr>
        </p:nvSpPr>
        <p:spPr>
          <a:xfrm>
            <a:off x="5727208" y="1549485"/>
            <a:ext cx="5296171" cy="58091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5" name="Footer Placeholder 4"/>
          <p:cNvSpPr>
            <a:spLocks noGrp="1"/>
          </p:cNvSpPr>
          <p:nvPr>
            <p:ph type="ftr" sz="quarter" idx="10"/>
          </p:nvPr>
        </p:nvSpPr>
        <p:spPr>
          <a:xfrm>
            <a:off x="197988" y="7481535"/>
            <a:ext cx="7622527" cy="264054"/>
          </a:xfrm>
        </p:spPr>
        <p:txBody>
          <a:bodyPr/>
          <a:lstStyle>
            <a:lvl1pPr>
              <a:defRPr/>
            </a:lvl1pPr>
          </a:lstStyle>
          <a:p>
            <a:r>
              <a:rPr lang="fr-CH"/>
              <a:t>©2024, Karl Aberer, EPFL-IC, Laboratoire de systèmes d'informations répartis </a:t>
            </a:r>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CH"/>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Footer Placeholder 3"/>
          <p:cNvSpPr>
            <a:spLocks noGrp="1"/>
          </p:cNvSpPr>
          <p:nvPr>
            <p:ph type="ftr" sz="quarter" idx="10"/>
          </p:nvPr>
        </p:nvSpPr>
        <p:spPr/>
        <p:txBody>
          <a:bodyPr/>
          <a:lstStyle>
            <a:lvl1pPr>
              <a:defRPr/>
            </a:lvl1pPr>
          </a:lstStyle>
          <a:p>
            <a:r>
              <a:rPr lang="fr-CH"/>
              <a:t>©2024, Karl Aberer, EPFL-IC, Laboratoire de systèmes d'informations répartis </a:t>
            </a:r>
            <a:endParaRPr lang="en-GB"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38380" y="5090379"/>
            <a:ext cx="10097374" cy="1573323"/>
          </a:xfrm>
        </p:spPr>
        <p:txBody>
          <a:bodyPr anchor="t"/>
          <a:lstStyle>
            <a:lvl1pPr algn="l">
              <a:defRPr sz="4900" b="1" cap="all"/>
            </a:lvl1pPr>
          </a:lstStyle>
          <a:p>
            <a:r>
              <a:rPr lang="en-US"/>
              <a:t>Click to edit Master title style</a:t>
            </a:r>
            <a:endParaRPr lang="fr-CH"/>
          </a:p>
        </p:txBody>
      </p:sp>
      <p:sp>
        <p:nvSpPr>
          <p:cNvPr id="3" name="Text Placeholder 2"/>
          <p:cNvSpPr>
            <a:spLocks noGrp="1"/>
          </p:cNvSpPr>
          <p:nvPr>
            <p:ph type="body" idx="1"/>
          </p:nvPr>
        </p:nvSpPr>
        <p:spPr>
          <a:xfrm>
            <a:off x="938380" y="3357525"/>
            <a:ext cx="10097374" cy="1732855"/>
          </a:xfrm>
        </p:spPr>
        <p:txBody>
          <a:bodyPr anchor="b"/>
          <a:lstStyle>
            <a:lvl1pPr marL="0" indent="0">
              <a:buNone/>
              <a:defRPr sz="2500"/>
            </a:lvl1pPr>
            <a:lvl2pPr marL="565561" indent="0">
              <a:buNone/>
              <a:defRPr sz="2200"/>
            </a:lvl2pPr>
            <a:lvl3pPr marL="1131126" indent="0">
              <a:buNone/>
              <a:defRPr sz="2000"/>
            </a:lvl3pPr>
            <a:lvl4pPr marL="1696685" indent="0">
              <a:buNone/>
              <a:defRPr sz="1700"/>
            </a:lvl4pPr>
            <a:lvl5pPr marL="2262251" indent="0">
              <a:buNone/>
              <a:defRPr sz="1700"/>
            </a:lvl5pPr>
            <a:lvl6pPr marL="2827813" indent="0">
              <a:buNone/>
              <a:defRPr sz="1700"/>
            </a:lvl6pPr>
            <a:lvl7pPr marL="3393374" indent="0">
              <a:buNone/>
              <a:defRPr sz="1700"/>
            </a:lvl7pPr>
            <a:lvl8pPr marL="3958938" indent="0">
              <a:buNone/>
              <a:defRPr sz="1700"/>
            </a:lvl8pPr>
            <a:lvl9pPr marL="4524504" indent="0">
              <a:buNone/>
              <a:defRPr sz="1700"/>
            </a:lvl9pPr>
          </a:lstStyle>
          <a:p>
            <a:pPr lvl="0"/>
            <a:r>
              <a:rPr lang="en-US"/>
              <a:t>Click to edit Master text styles</a:t>
            </a:r>
          </a:p>
        </p:txBody>
      </p:sp>
      <p:sp>
        <p:nvSpPr>
          <p:cNvPr id="4" name="Footer Placeholder 3"/>
          <p:cNvSpPr>
            <a:spLocks noGrp="1"/>
          </p:cNvSpPr>
          <p:nvPr>
            <p:ph type="ftr" sz="quarter" idx="10"/>
          </p:nvPr>
        </p:nvSpPr>
        <p:spPr/>
        <p:txBody>
          <a:bodyPr/>
          <a:lstStyle>
            <a:lvl1pPr>
              <a:defRPr/>
            </a:lvl1pPr>
          </a:lstStyle>
          <a:p>
            <a:r>
              <a:rPr lang="fr-CH"/>
              <a:t>©2024, Karl Aberer, EPFL-IC, Laboratoire de systèmes d'informations répartis </a:t>
            </a:r>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CH"/>
          </a:p>
        </p:txBody>
      </p:sp>
      <p:sp>
        <p:nvSpPr>
          <p:cNvPr id="3" name="Content Placeholder 2"/>
          <p:cNvSpPr>
            <a:spLocks noGrp="1"/>
          </p:cNvSpPr>
          <p:nvPr>
            <p:ph sz="half" idx="1"/>
          </p:nvPr>
        </p:nvSpPr>
        <p:spPr>
          <a:xfrm>
            <a:off x="233050" y="1549485"/>
            <a:ext cx="5296171" cy="5809192"/>
          </a:xfrm>
        </p:spPr>
        <p:txBody>
          <a:bodyPr/>
          <a:lstStyle>
            <a:lvl1pPr>
              <a:defRPr sz="3500"/>
            </a:lvl1pPr>
            <a:lvl2pPr>
              <a:defRPr sz="3000"/>
            </a:lvl2pPr>
            <a:lvl3pPr>
              <a:defRPr sz="2500"/>
            </a:lvl3pPr>
            <a:lvl4pPr>
              <a:defRPr sz="2200"/>
            </a:lvl4pPr>
            <a:lvl5pPr>
              <a:defRPr sz="2200"/>
            </a:lvl5pPr>
            <a:lvl6pPr>
              <a:defRPr sz="2200"/>
            </a:lvl6pPr>
            <a:lvl7pPr>
              <a:defRPr sz="2200"/>
            </a:lvl7pPr>
            <a:lvl8pPr>
              <a:defRPr sz="2200"/>
            </a:lvl8pPr>
            <a:lvl9pPr>
              <a:defRPr sz="2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Content Placeholder 3"/>
          <p:cNvSpPr>
            <a:spLocks noGrp="1"/>
          </p:cNvSpPr>
          <p:nvPr>
            <p:ph sz="half" idx="2"/>
          </p:nvPr>
        </p:nvSpPr>
        <p:spPr>
          <a:xfrm>
            <a:off x="5727208" y="1549485"/>
            <a:ext cx="5296171" cy="5809192"/>
          </a:xfrm>
        </p:spPr>
        <p:txBody>
          <a:bodyPr/>
          <a:lstStyle>
            <a:lvl1pPr>
              <a:defRPr sz="3500"/>
            </a:lvl1pPr>
            <a:lvl2pPr>
              <a:defRPr sz="3000"/>
            </a:lvl2pPr>
            <a:lvl3pPr>
              <a:defRPr sz="2500"/>
            </a:lvl3pPr>
            <a:lvl4pPr>
              <a:defRPr sz="2200"/>
            </a:lvl4pPr>
            <a:lvl5pPr>
              <a:defRPr sz="2200"/>
            </a:lvl5pPr>
            <a:lvl6pPr>
              <a:defRPr sz="2200"/>
            </a:lvl6pPr>
            <a:lvl7pPr>
              <a:defRPr sz="2200"/>
            </a:lvl7pPr>
            <a:lvl8pPr>
              <a:defRPr sz="2200"/>
            </a:lvl8pPr>
            <a:lvl9pPr>
              <a:defRPr sz="2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5" name="Footer Placeholder 4"/>
          <p:cNvSpPr>
            <a:spLocks noGrp="1"/>
          </p:cNvSpPr>
          <p:nvPr>
            <p:ph type="ftr" sz="quarter" idx="10"/>
          </p:nvPr>
        </p:nvSpPr>
        <p:spPr/>
        <p:txBody>
          <a:bodyPr/>
          <a:lstStyle>
            <a:lvl1pPr>
              <a:defRPr/>
            </a:lvl1pPr>
          </a:lstStyle>
          <a:p>
            <a:r>
              <a:rPr lang="fr-CH"/>
              <a:t>©2024, Karl Aberer, EPFL-IC, Laboratoire de systèmes d'informations répartis </a:t>
            </a:r>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93963" y="317232"/>
            <a:ext cx="10691337" cy="1320271"/>
          </a:xfrm>
        </p:spPr>
        <p:txBody>
          <a:bodyPr/>
          <a:lstStyle>
            <a:lvl1pPr>
              <a:defRPr/>
            </a:lvl1pPr>
          </a:lstStyle>
          <a:p>
            <a:r>
              <a:rPr lang="en-US"/>
              <a:t>Click to edit Master title style</a:t>
            </a:r>
            <a:endParaRPr lang="fr-CH"/>
          </a:p>
        </p:txBody>
      </p:sp>
      <p:sp>
        <p:nvSpPr>
          <p:cNvPr id="3" name="Text Placeholder 2"/>
          <p:cNvSpPr>
            <a:spLocks noGrp="1"/>
          </p:cNvSpPr>
          <p:nvPr>
            <p:ph type="body" idx="1"/>
          </p:nvPr>
        </p:nvSpPr>
        <p:spPr>
          <a:xfrm>
            <a:off x="593963" y="1773198"/>
            <a:ext cx="5248738" cy="738984"/>
          </a:xfrm>
        </p:spPr>
        <p:txBody>
          <a:bodyPr anchor="b"/>
          <a:lstStyle>
            <a:lvl1pPr marL="0" indent="0">
              <a:buNone/>
              <a:defRPr sz="3000" b="1"/>
            </a:lvl1pPr>
            <a:lvl2pPr marL="565561" indent="0">
              <a:buNone/>
              <a:defRPr sz="2500" b="1"/>
            </a:lvl2pPr>
            <a:lvl3pPr marL="1131126" indent="0">
              <a:buNone/>
              <a:defRPr sz="2200" b="1"/>
            </a:lvl3pPr>
            <a:lvl4pPr marL="1696685" indent="0">
              <a:buNone/>
              <a:defRPr sz="2000" b="1"/>
            </a:lvl4pPr>
            <a:lvl5pPr marL="2262251" indent="0">
              <a:buNone/>
              <a:defRPr sz="2000" b="1"/>
            </a:lvl5pPr>
            <a:lvl6pPr marL="2827813" indent="0">
              <a:buNone/>
              <a:defRPr sz="2000" b="1"/>
            </a:lvl6pPr>
            <a:lvl7pPr marL="3393374" indent="0">
              <a:buNone/>
              <a:defRPr sz="2000" b="1"/>
            </a:lvl7pPr>
            <a:lvl8pPr marL="3958938" indent="0">
              <a:buNone/>
              <a:defRPr sz="2000" b="1"/>
            </a:lvl8pPr>
            <a:lvl9pPr marL="4524504" indent="0">
              <a:buNone/>
              <a:defRPr sz="2000" b="1"/>
            </a:lvl9pPr>
          </a:lstStyle>
          <a:p>
            <a:pPr lvl="0"/>
            <a:r>
              <a:rPr lang="en-US"/>
              <a:t>Click to edit Master text styles</a:t>
            </a:r>
          </a:p>
        </p:txBody>
      </p:sp>
      <p:sp>
        <p:nvSpPr>
          <p:cNvPr id="4" name="Content Placeholder 3"/>
          <p:cNvSpPr>
            <a:spLocks noGrp="1"/>
          </p:cNvSpPr>
          <p:nvPr>
            <p:ph sz="half" idx="2"/>
          </p:nvPr>
        </p:nvSpPr>
        <p:spPr>
          <a:xfrm>
            <a:off x="593963" y="2512182"/>
            <a:ext cx="5248738" cy="4564104"/>
          </a:xfrm>
        </p:spPr>
        <p:txBody>
          <a:bodyPr/>
          <a:lstStyle>
            <a:lvl1pPr>
              <a:defRPr sz="3000"/>
            </a:lvl1pPr>
            <a:lvl2pPr>
              <a:defRPr sz="2500"/>
            </a:lvl2pPr>
            <a:lvl3pPr>
              <a:defRPr sz="22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5" name="Text Placeholder 4"/>
          <p:cNvSpPr>
            <a:spLocks noGrp="1"/>
          </p:cNvSpPr>
          <p:nvPr>
            <p:ph type="body" sz="quarter" idx="3"/>
          </p:nvPr>
        </p:nvSpPr>
        <p:spPr>
          <a:xfrm>
            <a:off x="6034509" y="1773198"/>
            <a:ext cx="5250799" cy="738984"/>
          </a:xfrm>
        </p:spPr>
        <p:txBody>
          <a:bodyPr anchor="b"/>
          <a:lstStyle>
            <a:lvl1pPr marL="0" indent="0">
              <a:buNone/>
              <a:defRPr sz="3000" b="1"/>
            </a:lvl1pPr>
            <a:lvl2pPr marL="565561" indent="0">
              <a:buNone/>
              <a:defRPr sz="2500" b="1"/>
            </a:lvl2pPr>
            <a:lvl3pPr marL="1131126" indent="0">
              <a:buNone/>
              <a:defRPr sz="2200" b="1"/>
            </a:lvl3pPr>
            <a:lvl4pPr marL="1696685" indent="0">
              <a:buNone/>
              <a:defRPr sz="2000" b="1"/>
            </a:lvl4pPr>
            <a:lvl5pPr marL="2262251" indent="0">
              <a:buNone/>
              <a:defRPr sz="2000" b="1"/>
            </a:lvl5pPr>
            <a:lvl6pPr marL="2827813" indent="0">
              <a:buNone/>
              <a:defRPr sz="2000" b="1"/>
            </a:lvl6pPr>
            <a:lvl7pPr marL="3393374" indent="0">
              <a:buNone/>
              <a:defRPr sz="2000" b="1"/>
            </a:lvl7pPr>
            <a:lvl8pPr marL="3958938" indent="0">
              <a:buNone/>
              <a:defRPr sz="2000" b="1"/>
            </a:lvl8pPr>
            <a:lvl9pPr marL="4524504" indent="0">
              <a:buNone/>
              <a:defRPr sz="2000" b="1"/>
            </a:lvl9pPr>
          </a:lstStyle>
          <a:p>
            <a:pPr lvl="0"/>
            <a:r>
              <a:rPr lang="en-US"/>
              <a:t>Click to edit Master text styles</a:t>
            </a:r>
          </a:p>
        </p:txBody>
      </p:sp>
      <p:sp>
        <p:nvSpPr>
          <p:cNvPr id="6" name="Content Placeholder 5"/>
          <p:cNvSpPr>
            <a:spLocks noGrp="1"/>
          </p:cNvSpPr>
          <p:nvPr>
            <p:ph sz="quarter" idx="4"/>
          </p:nvPr>
        </p:nvSpPr>
        <p:spPr>
          <a:xfrm>
            <a:off x="6034509" y="2512182"/>
            <a:ext cx="5250799" cy="4564104"/>
          </a:xfrm>
        </p:spPr>
        <p:txBody>
          <a:bodyPr/>
          <a:lstStyle>
            <a:lvl1pPr>
              <a:defRPr sz="3000"/>
            </a:lvl1pPr>
            <a:lvl2pPr>
              <a:defRPr sz="2500"/>
            </a:lvl2pPr>
            <a:lvl3pPr>
              <a:defRPr sz="22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7" name="Footer Placeholder 6"/>
          <p:cNvSpPr>
            <a:spLocks noGrp="1"/>
          </p:cNvSpPr>
          <p:nvPr>
            <p:ph type="ftr" sz="quarter" idx="10"/>
          </p:nvPr>
        </p:nvSpPr>
        <p:spPr/>
        <p:txBody>
          <a:bodyPr/>
          <a:lstStyle>
            <a:lvl1pPr>
              <a:defRPr/>
            </a:lvl1pPr>
          </a:lstStyle>
          <a:p>
            <a:r>
              <a:rPr lang="fr-CH"/>
              <a:t>©2024, Karl Aberer, EPFL-IC, Laboratoire de systèmes d'informations répartis </a:t>
            </a:r>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CH"/>
          </a:p>
        </p:txBody>
      </p:sp>
      <p:sp>
        <p:nvSpPr>
          <p:cNvPr id="3" name="Footer Placeholder 2"/>
          <p:cNvSpPr>
            <a:spLocks noGrp="1"/>
          </p:cNvSpPr>
          <p:nvPr>
            <p:ph type="ftr" sz="quarter" idx="10"/>
          </p:nvPr>
        </p:nvSpPr>
        <p:spPr/>
        <p:txBody>
          <a:bodyPr/>
          <a:lstStyle>
            <a:lvl1pPr>
              <a:defRPr/>
            </a:lvl1pPr>
          </a:lstStyle>
          <a:p>
            <a:r>
              <a:rPr lang="fr-CH"/>
              <a:t>©2024, Karl Aberer, EPFL-IC, Laboratoire de systèmes d'informations répartis </a:t>
            </a:r>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a:defRPr/>
            </a:lvl1pPr>
          </a:lstStyle>
          <a:p>
            <a:r>
              <a:rPr lang="fr-CH"/>
              <a:t>©2024, Karl Aberer, EPFL-IC, Laboratoire de systèmes d'informations répartis </a:t>
            </a:r>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3971" y="315399"/>
            <a:ext cx="3908196" cy="1342275"/>
          </a:xfrm>
        </p:spPr>
        <p:txBody>
          <a:bodyPr anchor="b"/>
          <a:lstStyle>
            <a:lvl1pPr algn="l">
              <a:defRPr sz="2500" b="1"/>
            </a:lvl1pPr>
          </a:lstStyle>
          <a:p>
            <a:r>
              <a:rPr lang="en-US"/>
              <a:t>Click to edit Master title style</a:t>
            </a:r>
            <a:endParaRPr lang="fr-CH"/>
          </a:p>
        </p:txBody>
      </p:sp>
      <p:sp>
        <p:nvSpPr>
          <p:cNvPr id="3" name="Content Placeholder 2"/>
          <p:cNvSpPr>
            <a:spLocks noGrp="1"/>
          </p:cNvSpPr>
          <p:nvPr>
            <p:ph idx="1"/>
          </p:nvPr>
        </p:nvSpPr>
        <p:spPr>
          <a:xfrm>
            <a:off x="4644462" y="315399"/>
            <a:ext cx="6640838" cy="6760887"/>
          </a:xfrm>
        </p:spPr>
        <p:txBody>
          <a:bodyPr/>
          <a:lstStyle>
            <a:lvl1pPr>
              <a:defRPr sz="4000"/>
            </a:lvl1pPr>
            <a:lvl2pPr>
              <a:defRPr sz="3500"/>
            </a:lvl2pPr>
            <a:lvl3pPr>
              <a:defRPr sz="3000"/>
            </a:lvl3pPr>
            <a:lvl4pPr>
              <a:defRPr sz="2500"/>
            </a:lvl4pPr>
            <a:lvl5pPr>
              <a:defRPr sz="2500"/>
            </a:lvl5pPr>
            <a:lvl6pPr>
              <a:defRPr sz="2500"/>
            </a:lvl6pPr>
            <a:lvl7pPr>
              <a:defRPr sz="2500"/>
            </a:lvl7pPr>
            <a:lvl8pPr>
              <a:defRPr sz="2500"/>
            </a:lvl8pPr>
            <a:lvl9pPr>
              <a:defRPr sz="2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Text Placeholder 3"/>
          <p:cNvSpPr>
            <a:spLocks noGrp="1"/>
          </p:cNvSpPr>
          <p:nvPr>
            <p:ph type="body" sz="half" idx="2"/>
          </p:nvPr>
        </p:nvSpPr>
        <p:spPr>
          <a:xfrm>
            <a:off x="593971" y="1657676"/>
            <a:ext cx="3908196" cy="5418612"/>
          </a:xfrm>
        </p:spPr>
        <p:txBody>
          <a:bodyPr/>
          <a:lstStyle>
            <a:lvl1pPr marL="0" indent="0">
              <a:buNone/>
              <a:defRPr sz="1700"/>
            </a:lvl1pPr>
            <a:lvl2pPr marL="565561" indent="0">
              <a:buNone/>
              <a:defRPr sz="1500"/>
            </a:lvl2pPr>
            <a:lvl3pPr marL="1131126" indent="0">
              <a:buNone/>
              <a:defRPr sz="1200"/>
            </a:lvl3pPr>
            <a:lvl4pPr marL="1696685" indent="0">
              <a:buNone/>
              <a:defRPr sz="1100"/>
            </a:lvl4pPr>
            <a:lvl5pPr marL="2262251" indent="0">
              <a:buNone/>
              <a:defRPr sz="1100"/>
            </a:lvl5pPr>
            <a:lvl6pPr marL="2827813" indent="0">
              <a:buNone/>
              <a:defRPr sz="1100"/>
            </a:lvl6pPr>
            <a:lvl7pPr marL="3393374" indent="0">
              <a:buNone/>
              <a:defRPr sz="1100"/>
            </a:lvl7pPr>
            <a:lvl8pPr marL="3958938" indent="0">
              <a:buNone/>
              <a:defRPr sz="1100"/>
            </a:lvl8pPr>
            <a:lvl9pPr marL="4524504" indent="0">
              <a:buNone/>
              <a:defRPr sz="1100"/>
            </a:lvl9pPr>
          </a:lstStyle>
          <a:p>
            <a:pPr lvl="0"/>
            <a:r>
              <a:rPr lang="en-US"/>
              <a:t>Click to edit Master text styles</a:t>
            </a:r>
          </a:p>
        </p:txBody>
      </p:sp>
      <p:sp>
        <p:nvSpPr>
          <p:cNvPr id="5" name="Footer Placeholder 4"/>
          <p:cNvSpPr>
            <a:spLocks noGrp="1"/>
          </p:cNvSpPr>
          <p:nvPr>
            <p:ph type="ftr" sz="quarter" idx="10"/>
          </p:nvPr>
        </p:nvSpPr>
        <p:spPr/>
        <p:txBody>
          <a:bodyPr/>
          <a:lstStyle>
            <a:lvl1pPr>
              <a:defRPr/>
            </a:lvl1pPr>
          </a:lstStyle>
          <a:p>
            <a:r>
              <a:rPr lang="fr-CH"/>
              <a:t>©2024, Karl Aberer, EPFL-IC, Laboratoire de systèmes d'informations répartis </a:t>
            </a:r>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28419" y="5545137"/>
            <a:ext cx="7127558" cy="654635"/>
          </a:xfrm>
        </p:spPr>
        <p:txBody>
          <a:bodyPr anchor="b"/>
          <a:lstStyle>
            <a:lvl1pPr algn="l">
              <a:defRPr sz="2500" b="1"/>
            </a:lvl1pPr>
          </a:lstStyle>
          <a:p>
            <a:r>
              <a:rPr lang="en-US"/>
              <a:t>Click to edit Master title style</a:t>
            </a:r>
            <a:endParaRPr lang="fr-CH"/>
          </a:p>
        </p:txBody>
      </p:sp>
      <p:sp>
        <p:nvSpPr>
          <p:cNvPr id="3" name="Picture Placeholder 2"/>
          <p:cNvSpPr>
            <a:spLocks noGrp="1"/>
          </p:cNvSpPr>
          <p:nvPr>
            <p:ph type="pic" idx="1"/>
          </p:nvPr>
        </p:nvSpPr>
        <p:spPr>
          <a:xfrm>
            <a:off x="2328419" y="707812"/>
            <a:ext cx="7127558" cy="4752975"/>
          </a:xfrm>
        </p:spPr>
        <p:txBody>
          <a:bodyPr/>
          <a:lstStyle>
            <a:lvl1pPr marL="0" indent="0">
              <a:buNone/>
              <a:defRPr sz="4000"/>
            </a:lvl1pPr>
            <a:lvl2pPr marL="565561" indent="0">
              <a:buNone/>
              <a:defRPr sz="3500"/>
            </a:lvl2pPr>
            <a:lvl3pPr marL="1131126" indent="0">
              <a:buNone/>
              <a:defRPr sz="3000"/>
            </a:lvl3pPr>
            <a:lvl4pPr marL="1696685" indent="0">
              <a:buNone/>
              <a:defRPr sz="2500"/>
            </a:lvl4pPr>
            <a:lvl5pPr marL="2262251" indent="0">
              <a:buNone/>
              <a:defRPr sz="2500"/>
            </a:lvl5pPr>
            <a:lvl6pPr marL="2827813" indent="0">
              <a:buNone/>
              <a:defRPr sz="2500"/>
            </a:lvl6pPr>
            <a:lvl7pPr marL="3393374" indent="0">
              <a:buNone/>
              <a:defRPr sz="2500"/>
            </a:lvl7pPr>
            <a:lvl8pPr marL="3958938" indent="0">
              <a:buNone/>
              <a:defRPr sz="2500"/>
            </a:lvl8pPr>
            <a:lvl9pPr marL="4524504" indent="0">
              <a:buNone/>
              <a:defRPr sz="2500"/>
            </a:lvl9pPr>
          </a:lstStyle>
          <a:p>
            <a:endParaRPr lang="fr-CH"/>
          </a:p>
        </p:txBody>
      </p:sp>
      <p:sp>
        <p:nvSpPr>
          <p:cNvPr id="4" name="Text Placeholder 3"/>
          <p:cNvSpPr>
            <a:spLocks noGrp="1"/>
          </p:cNvSpPr>
          <p:nvPr>
            <p:ph type="body" sz="half" idx="2"/>
          </p:nvPr>
        </p:nvSpPr>
        <p:spPr>
          <a:xfrm>
            <a:off x="2328419" y="6199772"/>
            <a:ext cx="7127558" cy="929690"/>
          </a:xfrm>
        </p:spPr>
        <p:txBody>
          <a:bodyPr/>
          <a:lstStyle>
            <a:lvl1pPr marL="0" indent="0">
              <a:buNone/>
              <a:defRPr sz="1700"/>
            </a:lvl1pPr>
            <a:lvl2pPr marL="565561" indent="0">
              <a:buNone/>
              <a:defRPr sz="1500"/>
            </a:lvl2pPr>
            <a:lvl3pPr marL="1131126" indent="0">
              <a:buNone/>
              <a:defRPr sz="1200"/>
            </a:lvl3pPr>
            <a:lvl4pPr marL="1696685" indent="0">
              <a:buNone/>
              <a:defRPr sz="1100"/>
            </a:lvl4pPr>
            <a:lvl5pPr marL="2262251" indent="0">
              <a:buNone/>
              <a:defRPr sz="1100"/>
            </a:lvl5pPr>
            <a:lvl6pPr marL="2827813" indent="0">
              <a:buNone/>
              <a:defRPr sz="1100"/>
            </a:lvl6pPr>
            <a:lvl7pPr marL="3393374" indent="0">
              <a:buNone/>
              <a:defRPr sz="1100"/>
            </a:lvl7pPr>
            <a:lvl8pPr marL="3958938" indent="0">
              <a:buNone/>
              <a:defRPr sz="1100"/>
            </a:lvl8pPr>
            <a:lvl9pPr marL="4524504" indent="0">
              <a:buNone/>
              <a:defRPr sz="1100"/>
            </a:lvl9pPr>
          </a:lstStyle>
          <a:p>
            <a:pPr lvl="0"/>
            <a:r>
              <a:rPr lang="en-US"/>
              <a:t>Click to edit Master text styles</a:t>
            </a:r>
          </a:p>
        </p:txBody>
      </p:sp>
      <p:sp>
        <p:nvSpPr>
          <p:cNvPr id="5" name="Footer Placeholder 4"/>
          <p:cNvSpPr>
            <a:spLocks noGrp="1"/>
          </p:cNvSpPr>
          <p:nvPr>
            <p:ph type="ftr" sz="quarter" idx="10"/>
          </p:nvPr>
        </p:nvSpPr>
        <p:spPr/>
        <p:txBody>
          <a:bodyPr/>
          <a:lstStyle>
            <a:lvl1pPr>
              <a:defRPr/>
            </a:lvl1pPr>
          </a:lstStyle>
          <a:p>
            <a:r>
              <a:rPr lang="fr-CH"/>
              <a:t>©2024, Karl Aberer, EPFL-IC, Laboratoire de systèmes d'informations répartis </a:t>
            </a:r>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bwMode="auto">
          <a:xfrm>
            <a:off x="197987" y="352072"/>
            <a:ext cx="10790331" cy="1056217"/>
          </a:xfrm>
          <a:prstGeom prst="rect">
            <a:avLst/>
          </a:prstGeom>
          <a:noFill/>
          <a:ln w="9525">
            <a:noFill/>
            <a:miter lim="800000"/>
            <a:headEnd/>
            <a:tailEnd/>
          </a:ln>
          <a:effectLst/>
        </p:spPr>
        <p:txBody>
          <a:bodyPr vert="horz" wrap="square" lIns="113111" tIns="56558" rIns="113111" bIns="56558" numCol="1" anchor="ctr" anchorCtr="0" compatLnSpc="1">
            <a:prstTxWarp prst="textNoShape">
              <a:avLst/>
            </a:prstTxWarp>
          </a:bodyPr>
          <a:lstStyle/>
          <a:p>
            <a:pPr lvl="0"/>
            <a:endParaRPr lang="en-GB" dirty="0"/>
          </a:p>
        </p:txBody>
      </p:sp>
      <p:sp>
        <p:nvSpPr>
          <p:cNvPr id="5123" name="Rectangle 3"/>
          <p:cNvSpPr>
            <a:spLocks noGrp="1" noChangeArrowheads="1"/>
          </p:cNvSpPr>
          <p:nvPr>
            <p:ph type="body" idx="1"/>
          </p:nvPr>
        </p:nvSpPr>
        <p:spPr bwMode="auto">
          <a:xfrm>
            <a:off x="233048" y="1549485"/>
            <a:ext cx="10790331" cy="5809192"/>
          </a:xfrm>
          <a:prstGeom prst="rect">
            <a:avLst/>
          </a:prstGeom>
          <a:noFill/>
          <a:ln w="9525">
            <a:noFill/>
            <a:miter lim="800000"/>
            <a:headEnd/>
            <a:tailEnd/>
          </a:ln>
          <a:effectLst/>
        </p:spPr>
        <p:txBody>
          <a:bodyPr vert="horz" wrap="square" lIns="113111" tIns="56558" rIns="113111" bIns="56558" numCol="1" anchor="t" anchorCtr="0" compatLnSpc="1">
            <a:prstTxWarp prst="textNoShape">
              <a:avLst/>
            </a:prstTxWarp>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5124" name="Rectangle 4"/>
          <p:cNvSpPr>
            <a:spLocks noGrp="1" noChangeArrowheads="1"/>
          </p:cNvSpPr>
          <p:nvPr>
            <p:ph type="ftr" sz="quarter" idx="3"/>
          </p:nvPr>
        </p:nvSpPr>
        <p:spPr bwMode="auto">
          <a:xfrm>
            <a:off x="197988" y="7481535"/>
            <a:ext cx="7622527" cy="264054"/>
          </a:xfrm>
          <a:prstGeom prst="rect">
            <a:avLst/>
          </a:prstGeom>
          <a:noFill/>
          <a:ln w="9525">
            <a:noFill/>
            <a:miter lim="800000"/>
            <a:headEnd/>
            <a:tailEnd/>
          </a:ln>
          <a:effectLst/>
        </p:spPr>
        <p:txBody>
          <a:bodyPr vert="horz" wrap="square" lIns="113111" tIns="56558" rIns="113111" bIns="56558" numCol="1" anchor="t" anchorCtr="0" compatLnSpc="1">
            <a:prstTxWarp prst="textNoShape">
              <a:avLst/>
            </a:prstTxWarp>
          </a:bodyPr>
          <a:lstStyle>
            <a:lvl1pPr algn="l">
              <a:defRPr sz="1100">
                <a:solidFill>
                  <a:schemeClr val="tx1"/>
                </a:solidFill>
                <a:latin typeface="Verdana" charset="0"/>
              </a:defRPr>
            </a:lvl1pPr>
          </a:lstStyle>
          <a:p>
            <a:r>
              <a:rPr lang="fr-CH"/>
              <a:t>©2024, Karl Aberer, EPFL-IC, Laboratoire de systèmes d'informations répartis </a:t>
            </a:r>
            <a:endParaRPr lang="en-GB" dirty="0"/>
          </a:p>
        </p:txBody>
      </p:sp>
      <p:sp>
        <p:nvSpPr>
          <p:cNvPr id="5127" name="Rectangle 7"/>
          <p:cNvSpPr>
            <a:spLocks noChangeArrowheads="1"/>
          </p:cNvSpPr>
          <p:nvPr userDrawn="1"/>
        </p:nvSpPr>
        <p:spPr bwMode="auto">
          <a:xfrm>
            <a:off x="8515535" y="7454030"/>
            <a:ext cx="2474846" cy="264054"/>
          </a:xfrm>
          <a:prstGeom prst="rect">
            <a:avLst/>
          </a:prstGeom>
          <a:noFill/>
          <a:ln w="9525">
            <a:noFill/>
            <a:miter lim="800000"/>
            <a:headEnd/>
            <a:tailEnd/>
          </a:ln>
          <a:effectLst/>
        </p:spPr>
        <p:txBody>
          <a:bodyPr lIns="113898" tIns="56949" rIns="113898" bIns="56949"/>
          <a:lstStyle/>
          <a:p>
            <a:pPr algn="r"/>
            <a:r>
              <a:rPr lang="en-US" sz="1100" dirty="0">
                <a:solidFill>
                  <a:schemeClr val="tx1"/>
                </a:solidFill>
                <a:latin typeface="Verdana" charset="0"/>
              </a:rPr>
              <a:t>Information Extraction - </a:t>
            </a:r>
            <a:fld id="{FBCEA208-1882-4C4A-B71F-4FA789A04155}" type="slidenum">
              <a:rPr lang="en-US" sz="1100">
                <a:solidFill>
                  <a:schemeClr val="tx1"/>
                </a:solidFill>
                <a:latin typeface="Verdana" charset="0"/>
              </a:rPr>
              <a:pPr algn="r"/>
              <a:t>‹#›</a:t>
            </a:fld>
            <a:endParaRPr lang="en-US" sz="1100" dirty="0">
              <a:solidFill>
                <a:schemeClr val="tx1"/>
              </a:solidFill>
              <a:latin typeface="Verdana" charset="0"/>
            </a:endParaRPr>
          </a:p>
        </p:txBody>
      </p:sp>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Lst>
  <p:hf sldNum="0" hdr="0" dt="0"/>
  <p:txStyles>
    <p:titleStyle>
      <a:lvl1pPr algn="l" rtl="0" fontAlgn="base">
        <a:spcBef>
          <a:spcPct val="0"/>
        </a:spcBef>
        <a:spcAft>
          <a:spcPct val="0"/>
        </a:spcAft>
        <a:defRPr sz="4500" b="1">
          <a:solidFill>
            <a:schemeClr val="tx2"/>
          </a:solidFill>
          <a:latin typeface="Calibri"/>
          <a:ea typeface="+mj-ea"/>
          <a:cs typeface="Calibri"/>
        </a:defRPr>
      </a:lvl1pPr>
      <a:lvl2pPr algn="ctr" rtl="0" fontAlgn="base">
        <a:spcBef>
          <a:spcPct val="0"/>
        </a:spcBef>
        <a:spcAft>
          <a:spcPct val="0"/>
        </a:spcAft>
        <a:defRPr sz="3000">
          <a:solidFill>
            <a:schemeClr val="tx2"/>
          </a:solidFill>
          <a:latin typeface="Comic Sans MS" charset="0"/>
        </a:defRPr>
      </a:lvl2pPr>
      <a:lvl3pPr algn="ctr" rtl="0" fontAlgn="base">
        <a:spcBef>
          <a:spcPct val="0"/>
        </a:spcBef>
        <a:spcAft>
          <a:spcPct val="0"/>
        </a:spcAft>
        <a:defRPr sz="3000">
          <a:solidFill>
            <a:schemeClr val="tx2"/>
          </a:solidFill>
          <a:latin typeface="Comic Sans MS" charset="0"/>
        </a:defRPr>
      </a:lvl3pPr>
      <a:lvl4pPr algn="ctr" rtl="0" fontAlgn="base">
        <a:spcBef>
          <a:spcPct val="0"/>
        </a:spcBef>
        <a:spcAft>
          <a:spcPct val="0"/>
        </a:spcAft>
        <a:defRPr sz="3000">
          <a:solidFill>
            <a:schemeClr val="tx2"/>
          </a:solidFill>
          <a:latin typeface="Comic Sans MS" charset="0"/>
        </a:defRPr>
      </a:lvl4pPr>
      <a:lvl5pPr algn="ctr" rtl="0" fontAlgn="base">
        <a:spcBef>
          <a:spcPct val="0"/>
        </a:spcBef>
        <a:spcAft>
          <a:spcPct val="0"/>
        </a:spcAft>
        <a:defRPr sz="3000">
          <a:solidFill>
            <a:schemeClr val="tx2"/>
          </a:solidFill>
          <a:latin typeface="Comic Sans MS" charset="0"/>
        </a:defRPr>
      </a:lvl5pPr>
      <a:lvl6pPr marL="565561" algn="ctr" rtl="0" fontAlgn="base">
        <a:spcBef>
          <a:spcPct val="0"/>
        </a:spcBef>
        <a:spcAft>
          <a:spcPct val="0"/>
        </a:spcAft>
        <a:defRPr sz="3000">
          <a:solidFill>
            <a:schemeClr val="tx2"/>
          </a:solidFill>
          <a:latin typeface="Comic Sans MS" charset="0"/>
        </a:defRPr>
      </a:lvl6pPr>
      <a:lvl7pPr marL="1131126" algn="ctr" rtl="0" fontAlgn="base">
        <a:spcBef>
          <a:spcPct val="0"/>
        </a:spcBef>
        <a:spcAft>
          <a:spcPct val="0"/>
        </a:spcAft>
        <a:defRPr sz="3000">
          <a:solidFill>
            <a:schemeClr val="tx2"/>
          </a:solidFill>
          <a:latin typeface="Comic Sans MS" charset="0"/>
        </a:defRPr>
      </a:lvl7pPr>
      <a:lvl8pPr marL="1696685" algn="ctr" rtl="0" fontAlgn="base">
        <a:spcBef>
          <a:spcPct val="0"/>
        </a:spcBef>
        <a:spcAft>
          <a:spcPct val="0"/>
        </a:spcAft>
        <a:defRPr sz="3000">
          <a:solidFill>
            <a:schemeClr val="tx2"/>
          </a:solidFill>
          <a:latin typeface="Comic Sans MS" charset="0"/>
        </a:defRPr>
      </a:lvl8pPr>
      <a:lvl9pPr marL="2262251" algn="ctr" rtl="0" fontAlgn="base">
        <a:spcBef>
          <a:spcPct val="0"/>
        </a:spcBef>
        <a:spcAft>
          <a:spcPct val="0"/>
        </a:spcAft>
        <a:defRPr sz="3000">
          <a:solidFill>
            <a:schemeClr val="tx2"/>
          </a:solidFill>
          <a:latin typeface="Comic Sans MS" charset="0"/>
        </a:defRPr>
      </a:lvl9pPr>
    </p:titleStyle>
    <p:bodyStyle>
      <a:lvl1pPr marL="0" indent="0" algn="l" rtl="0" fontAlgn="base">
        <a:spcBef>
          <a:spcPct val="20000"/>
        </a:spcBef>
        <a:spcAft>
          <a:spcPct val="0"/>
        </a:spcAft>
        <a:buNone/>
        <a:defRPr sz="3500">
          <a:solidFill>
            <a:schemeClr val="tx1"/>
          </a:solidFill>
          <a:latin typeface="Calibri"/>
          <a:ea typeface="+mn-ea"/>
          <a:cs typeface="Calibri"/>
        </a:defRPr>
      </a:lvl1pPr>
      <a:lvl2pPr marL="919040" indent="-353476" algn="l" rtl="0" fontAlgn="base">
        <a:spcBef>
          <a:spcPct val="20000"/>
        </a:spcBef>
        <a:spcAft>
          <a:spcPct val="0"/>
        </a:spcAft>
        <a:buChar char="–"/>
        <a:defRPr sz="3000">
          <a:solidFill>
            <a:schemeClr val="tx1"/>
          </a:solidFill>
          <a:latin typeface="Calibri"/>
          <a:cs typeface="Calibri"/>
        </a:defRPr>
      </a:lvl2pPr>
      <a:lvl3pPr marL="1413908" indent="-282781" algn="l" rtl="0" fontAlgn="base">
        <a:spcBef>
          <a:spcPct val="20000"/>
        </a:spcBef>
        <a:spcAft>
          <a:spcPct val="0"/>
        </a:spcAft>
        <a:buChar char="•"/>
        <a:defRPr sz="2500">
          <a:solidFill>
            <a:schemeClr val="tx1"/>
          </a:solidFill>
          <a:latin typeface="Calibri"/>
          <a:cs typeface="Calibri"/>
        </a:defRPr>
      </a:lvl3pPr>
      <a:lvl4pPr marL="1979469" indent="-282781" algn="l" rtl="0" fontAlgn="base">
        <a:spcBef>
          <a:spcPct val="20000"/>
        </a:spcBef>
        <a:spcAft>
          <a:spcPct val="0"/>
        </a:spcAft>
        <a:buChar char="–"/>
        <a:defRPr sz="2200">
          <a:solidFill>
            <a:schemeClr val="tx1"/>
          </a:solidFill>
          <a:latin typeface="Calibri"/>
          <a:cs typeface="Calibri"/>
        </a:defRPr>
      </a:lvl4pPr>
      <a:lvl5pPr marL="2545032" indent="-282781" algn="l" rtl="0" fontAlgn="base">
        <a:spcBef>
          <a:spcPct val="20000"/>
        </a:spcBef>
        <a:spcAft>
          <a:spcPct val="0"/>
        </a:spcAft>
        <a:buChar char="»"/>
        <a:defRPr sz="2200">
          <a:solidFill>
            <a:schemeClr val="tx1"/>
          </a:solidFill>
          <a:latin typeface="Calibri"/>
          <a:cs typeface="Calibri"/>
        </a:defRPr>
      </a:lvl5pPr>
      <a:lvl6pPr marL="3110593" indent="-282781" algn="l" rtl="0" fontAlgn="base">
        <a:spcBef>
          <a:spcPct val="20000"/>
        </a:spcBef>
        <a:spcAft>
          <a:spcPct val="0"/>
        </a:spcAft>
        <a:buChar char="»"/>
        <a:defRPr sz="1500">
          <a:solidFill>
            <a:schemeClr val="tx1"/>
          </a:solidFill>
          <a:latin typeface="+mn-lt"/>
        </a:defRPr>
      </a:lvl6pPr>
      <a:lvl7pPr marL="3676156" indent="-282781" algn="l" rtl="0" fontAlgn="base">
        <a:spcBef>
          <a:spcPct val="20000"/>
        </a:spcBef>
        <a:spcAft>
          <a:spcPct val="0"/>
        </a:spcAft>
        <a:buChar char="»"/>
        <a:defRPr sz="1500">
          <a:solidFill>
            <a:schemeClr val="tx1"/>
          </a:solidFill>
          <a:latin typeface="+mn-lt"/>
        </a:defRPr>
      </a:lvl7pPr>
      <a:lvl8pPr marL="4241719" indent="-282781" algn="l" rtl="0" fontAlgn="base">
        <a:spcBef>
          <a:spcPct val="20000"/>
        </a:spcBef>
        <a:spcAft>
          <a:spcPct val="0"/>
        </a:spcAft>
        <a:buChar char="»"/>
        <a:defRPr sz="1500">
          <a:solidFill>
            <a:schemeClr val="tx1"/>
          </a:solidFill>
          <a:latin typeface="+mn-lt"/>
        </a:defRPr>
      </a:lvl8pPr>
      <a:lvl9pPr marL="4807282" indent="-282781" algn="l" rtl="0" fontAlgn="base">
        <a:spcBef>
          <a:spcPct val="20000"/>
        </a:spcBef>
        <a:spcAft>
          <a:spcPct val="0"/>
        </a:spcAft>
        <a:buChar char="»"/>
        <a:defRPr sz="1500">
          <a:solidFill>
            <a:schemeClr val="tx1"/>
          </a:solidFill>
          <a:latin typeface="+mn-lt"/>
        </a:defRPr>
      </a:lvl9pPr>
    </p:bodyStyle>
    <p:otherStyle>
      <a:defPPr>
        <a:defRPr lang="fr-FR"/>
      </a:defPPr>
      <a:lvl1pPr marL="0" algn="l" defTabSz="1131126" rtl="0" eaLnBrk="1" latinLnBrk="0" hangingPunct="1">
        <a:defRPr sz="2200" kern="1200">
          <a:solidFill>
            <a:schemeClr val="tx1"/>
          </a:solidFill>
          <a:latin typeface="+mn-lt"/>
          <a:ea typeface="+mn-ea"/>
          <a:cs typeface="+mn-cs"/>
        </a:defRPr>
      </a:lvl1pPr>
      <a:lvl2pPr marL="565561" algn="l" defTabSz="1131126" rtl="0" eaLnBrk="1" latinLnBrk="0" hangingPunct="1">
        <a:defRPr sz="2200" kern="1200">
          <a:solidFill>
            <a:schemeClr val="tx1"/>
          </a:solidFill>
          <a:latin typeface="+mn-lt"/>
          <a:ea typeface="+mn-ea"/>
          <a:cs typeface="+mn-cs"/>
        </a:defRPr>
      </a:lvl2pPr>
      <a:lvl3pPr marL="1131126" algn="l" defTabSz="1131126" rtl="0" eaLnBrk="1" latinLnBrk="0" hangingPunct="1">
        <a:defRPr sz="2200" kern="1200">
          <a:solidFill>
            <a:schemeClr val="tx1"/>
          </a:solidFill>
          <a:latin typeface="+mn-lt"/>
          <a:ea typeface="+mn-ea"/>
          <a:cs typeface="+mn-cs"/>
        </a:defRPr>
      </a:lvl3pPr>
      <a:lvl4pPr marL="1696685" algn="l" defTabSz="1131126" rtl="0" eaLnBrk="1" latinLnBrk="0" hangingPunct="1">
        <a:defRPr sz="2200" kern="1200">
          <a:solidFill>
            <a:schemeClr val="tx1"/>
          </a:solidFill>
          <a:latin typeface="+mn-lt"/>
          <a:ea typeface="+mn-ea"/>
          <a:cs typeface="+mn-cs"/>
        </a:defRPr>
      </a:lvl4pPr>
      <a:lvl5pPr marL="2262251" algn="l" defTabSz="1131126" rtl="0" eaLnBrk="1" latinLnBrk="0" hangingPunct="1">
        <a:defRPr sz="2200" kern="1200">
          <a:solidFill>
            <a:schemeClr val="tx1"/>
          </a:solidFill>
          <a:latin typeface="+mn-lt"/>
          <a:ea typeface="+mn-ea"/>
          <a:cs typeface="+mn-cs"/>
        </a:defRPr>
      </a:lvl5pPr>
      <a:lvl6pPr marL="2827813" algn="l" defTabSz="1131126" rtl="0" eaLnBrk="1" latinLnBrk="0" hangingPunct="1">
        <a:defRPr sz="2200" kern="1200">
          <a:solidFill>
            <a:schemeClr val="tx1"/>
          </a:solidFill>
          <a:latin typeface="+mn-lt"/>
          <a:ea typeface="+mn-ea"/>
          <a:cs typeface="+mn-cs"/>
        </a:defRPr>
      </a:lvl6pPr>
      <a:lvl7pPr marL="3393374" algn="l" defTabSz="1131126" rtl="0" eaLnBrk="1" latinLnBrk="0" hangingPunct="1">
        <a:defRPr sz="2200" kern="1200">
          <a:solidFill>
            <a:schemeClr val="tx1"/>
          </a:solidFill>
          <a:latin typeface="+mn-lt"/>
          <a:ea typeface="+mn-ea"/>
          <a:cs typeface="+mn-cs"/>
        </a:defRPr>
      </a:lvl7pPr>
      <a:lvl8pPr marL="3958938" algn="l" defTabSz="1131126" rtl="0" eaLnBrk="1" latinLnBrk="0" hangingPunct="1">
        <a:defRPr sz="2200" kern="1200">
          <a:solidFill>
            <a:schemeClr val="tx1"/>
          </a:solidFill>
          <a:latin typeface="+mn-lt"/>
          <a:ea typeface="+mn-ea"/>
          <a:cs typeface="+mn-cs"/>
        </a:defRPr>
      </a:lvl8pPr>
      <a:lvl9pPr marL="4524504" algn="l" defTabSz="1131126" rtl="0" eaLnBrk="1" latinLnBrk="0" hangingPunct="1">
        <a:defRPr sz="22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24.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xml"/><Relationship Id="rId1" Type="http://schemas.openxmlformats.org/officeDocument/2006/relationships/tags" Target="../tags/tag2.xml"/><Relationship Id="rId4"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hyperlink" Target="https://web.stanford.edu/~jurafsky/slp3/" TargetMode="External"/><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hyperlink" Target="https://kgtutorial.github.io/"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p:txBody>
          <a:bodyPr/>
          <a:lstStyle/>
          <a:p>
            <a:r>
              <a:rPr lang="en-US" dirty="0"/>
              <a:t>Part 4: Information Extraction</a:t>
            </a:r>
          </a:p>
        </p:txBody>
      </p:sp>
      <p:sp>
        <p:nvSpPr>
          <p:cNvPr id="3" name="Subtitle 2">
            <a:extLst>
              <a:ext uri="{FF2B5EF4-FFF2-40B4-BE49-F238E27FC236}">
                <a16:creationId xmlns:a16="http://schemas.microsoft.com/office/drawing/2014/main" id="{A7B8FBB0-557D-D38B-991B-EEB28BC5A7AA}"/>
              </a:ext>
            </a:extLst>
          </p:cNvPr>
          <p:cNvSpPr>
            <a:spLocks noGrp="1"/>
          </p:cNvSpPr>
          <p:nvPr>
            <p:ph type="subTitle" idx="1"/>
          </p:nvPr>
        </p:nvSpPr>
        <p:spPr/>
        <p:txBody>
          <a:bodyPr/>
          <a:lstStyle/>
          <a:p>
            <a:endParaRPr lang="en-CH"/>
          </a:p>
        </p:txBody>
      </p:sp>
      <p:sp>
        <p:nvSpPr>
          <p:cNvPr id="4" name="Footer Placeholder 3"/>
          <p:cNvSpPr>
            <a:spLocks noGrp="1"/>
          </p:cNvSpPr>
          <p:nvPr>
            <p:ph type="ftr" sz="quarter" idx="10"/>
          </p:nvPr>
        </p:nvSpPr>
        <p:spPr/>
        <p:txBody>
          <a:bodyPr/>
          <a:lstStyle/>
          <a:p>
            <a:r>
              <a:rPr lang="fr-CH"/>
              <a:t>©2024, Karl Aberer, EPFL-IC, Laboratoire de systèmes d'informations répartis </a:t>
            </a:r>
            <a:endParaRPr lang="en-GB" dirty="0"/>
          </a:p>
        </p:txBody>
      </p:sp>
    </p:spTree>
    <p:extLst>
      <p:ext uri="{BB962C8B-B14F-4D97-AF65-F5344CB8AC3E}">
        <p14:creationId xmlns:p14="http://schemas.microsoft.com/office/powerpoint/2010/main" val="2121638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 of </a:t>
            </a:r>
            <a:r>
              <a:rPr lang="en-US" dirty="0" err="1"/>
              <a:t>Keyphrase</a:t>
            </a:r>
            <a:r>
              <a:rPr lang="en-US" dirty="0"/>
              <a:t> Extraction</a:t>
            </a:r>
          </a:p>
        </p:txBody>
      </p:sp>
      <p:sp>
        <p:nvSpPr>
          <p:cNvPr id="3" name="Content Placeholder 2"/>
          <p:cNvSpPr>
            <a:spLocks noGrp="1"/>
          </p:cNvSpPr>
          <p:nvPr>
            <p:ph idx="1"/>
          </p:nvPr>
        </p:nvSpPr>
        <p:spPr/>
        <p:txBody>
          <a:bodyPr/>
          <a:lstStyle/>
          <a:p>
            <a:r>
              <a:rPr lang="en-US" dirty="0"/>
              <a:t>Creation of domain-specific thesaurus and taxonomy</a:t>
            </a:r>
          </a:p>
        </p:txBody>
      </p:sp>
      <p:sp>
        <p:nvSpPr>
          <p:cNvPr id="4" name="Footer Placeholder 3"/>
          <p:cNvSpPr>
            <a:spLocks noGrp="1"/>
          </p:cNvSpPr>
          <p:nvPr>
            <p:ph type="ftr" sz="quarter" idx="10"/>
          </p:nvPr>
        </p:nvSpPr>
        <p:spPr/>
        <p:txBody>
          <a:bodyPr/>
          <a:lstStyle/>
          <a:p>
            <a:r>
              <a:rPr lang="fr-CH"/>
              <a:t>©2024, Karl Aberer, EPFL-IC, Laboratoire de systèmes d'informations répartis </a:t>
            </a:r>
            <a:endParaRPr lang="en-GB"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3047" y="2252994"/>
            <a:ext cx="9132642" cy="5246879"/>
          </a:xfrm>
          <a:prstGeom prst="rect">
            <a:avLst/>
          </a:prstGeom>
        </p:spPr>
      </p:pic>
    </p:spTree>
    <p:extLst>
      <p:ext uri="{BB962C8B-B14F-4D97-AF65-F5344CB8AC3E}">
        <p14:creationId xmlns:p14="http://schemas.microsoft.com/office/powerpoint/2010/main" val="18232238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 of </a:t>
            </a:r>
            <a:r>
              <a:rPr lang="en-US" dirty="0" err="1"/>
              <a:t>Keyphrase</a:t>
            </a:r>
            <a:r>
              <a:rPr lang="en-US" dirty="0"/>
              <a:t> Extraction</a:t>
            </a:r>
          </a:p>
        </p:txBody>
      </p:sp>
      <p:sp>
        <p:nvSpPr>
          <p:cNvPr id="3" name="Content Placeholder 2"/>
          <p:cNvSpPr>
            <a:spLocks noGrp="1"/>
          </p:cNvSpPr>
          <p:nvPr>
            <p:ph idx="1"/>
          </p:nvPr>
        </p:nvSpPr>
        <p:spPr/>
        <p:txBody>
          <a:bodyPr/>
          <a:lstStyle/>
          <a:p>
            <a:pPr marL="0" lvl="1" indent="0">
              <a:buNone/>
            </a:pPr>
            <a:r>
              <a:rPr lang="en-US" sz="3600" dirty="0"/>
              <a:t>Document classification and search</a:t>
            </a:r>
          </a:p>
          <a:p>
            <a:pPr marL="0" lvl="1" indent="0">
              <a:buNone/>
            </a:pPr>
            <a:endParaRPr lang="en-US" sz="3600" dirty="0"/>
          </a:p>
          <a:p>
            <a:pPr marL="0" lvl="1" indent="0">
              <a:buNone/>
            </a:pPr>
            <a:endParaRPr lang="en-US" sz="3600" dirty="0"/>
          </a:p>
          <a:p>
            <a:pPr marL="0" lvl="1" indent="0">
              <a:buNone/>
            </a:pPr>
            <a:endParaRPr lang="en-US" sz="3600" dirty="0"/>
          </a:p>
          <a:p>
            <a:pPr marL="0" lvl="1" indent="0">
              <a:buNone/>
            </a:pPr>
            <a:endParaRPr lang="en-US" sz="3600" dirty="0"/>
          </a:p>
          <a:p>
            <a:pPr marL="0" lvl="1" indent="0">
              <a:buNone/>
            </a:pPr>
            <a:endParaRPr lang="en-US" sz="3600" dirty="0"/>
          </a:p>
          <a:p>
            <a:pPr marL="0" lvl="1" indent="0">
              <a:buNone/>
            </a:pPr>
            <a:endParaRPr lang="en-US" sz="3600" dirty="0"/>
          </a:p>
          <a:p>
            <a:pPr marL="0" lvl="1" indent="0">
              <a:buNone/>
            </a:pPr>
            <a:endParaRPr lang="en-US" sz="3600" dirty="0"/>
          </a:p>
          <a:p>
            <a:pPr marL="0" lvl="1" indent="0">
              <a:buNone/>
            </a:pPr>
            <a:r>
              <a:rPr lang="en-US" sz="2800" dirty="0" err="1"/>
              <a:t>sciencewise.info</a:t>
            </a:r>
            <a:endParaRPr lang="en-US" sz="2800" dirty="0"/>
          </a:p>
          <a:p>
            <a:endParaRPr lang="en-US" dirty="0"/>
          </a:p>
        </p:txBody>
      </p:sp>
      <p:sp>
        <p:nvSpPr>
          <p:cNvPr id="4" name="Footer Placeholder 3"/>
          <p:cNvSpPr>
            <a:spLocks noGrp="1"/>
          </p:cNvSpPr>
          <p:nvPr>
            <p:ph type="ftr" sz="quarter" idx="10"/>
          </p:nvPr>
        </p:nvSpPr>
        <p:spPr/>
        <p:txBody>
          <a:bodyPr/>
          <a:lstStyle/>
          <a:p>
            <a:r>
              <a:rPr lang="fr-CH"/>
              <a:t>©2024, Karl Aberer, EPFL-IC, Laboratoire de systèmes d'informations répartis </a:t>
            </a:r>
            <a:endParaRPr lang="en-GB"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7987" y="2808684"/>
            <a:ext cx="10665512" cy="3964066"/>
          </a:xfrm>
          <a:prstGeom prst="rect">
            <a:avLst/>
          </a:prstGeom>
        </p:spPr>
      </p:pic>
    </p:spTree>
    <p:extLst>
      <p:ext uri="{BB962C8B-B14F-4D97-AF65-F5344CB8AC3E}">
        <p14:creationId xmlns:p14="http://schemas.microsoft.com/office/powerpoint/2010/main" val="21425018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4.1.2 Named Entity Recognition (NER)</a:t>
            </a:r>
          </a:p>
        </p:txBody>
      </p:sp>
      <p:sp>
        <p:nvSpPr>
          <p:cNvPr id="3" name="Content Placeholder 2"/>
          <p:cNvSpPr>
            <a:spLocks noGrp="1"/>
          </p:cNvSpPr>
          <p:nvPr>
            <p:ph idx="1"/>
          </p:nvPr>
        </p:nvSpPr>
        <p:spPr/>
        <p:txBody>
          <a:bodyPr/>
          <a:lstStyle/>
          <a:p>
            <a:pPr marL="0" lvl="1" indent="0">
              <a:buNone/>
            </a:pPr>
            <a:r>
              <a:rPr lang="en-US" b="1" dirty="0"/>
              <a:t>Task</a:t>
            </a:r>
            <a:r>
              <a:rPr lang="en-US" dirty="0"/>
              <a:t>: </a:t>
            </a:r>
            <a:r>
              <a:rPr lang="en-US" u="sng" dirty="0"/>
              <a:t>Find</a:t>
            </a:r>
            <a:r>
              <a:rPr lang="en-US" dirty="0"/>
              <a:t> and </a:t>
            </a:r>
            <a:r>
              <a:rPr lang="en-US" u="sng" dirty="0"/>
              <a:t>classify</a:t>
            </a:r>
            <a:r>
              <a:rPr lang="en-US" dirty="0"/>
              <a:t> names of people, organizations, places, brands etc. that are mentioned in documents</a:t>
            </a:r>
          </a:p>
          <a:p>
            <a:pPr marL="0" lvl="1" indent="0">
              <a:buNone/>
            </a:pPr>
            <a:endParaRPr lang="en-US" dirty="0"/>
          </a:p>
          <a:p>
            <a:r>
              <a:rPr lang="en-US" sz="2000" b="1" dirty="0"/>
              <a:t>EPFL</a:t>
            </a:r>
            <a:r>
              <a:rPr lang="en-US" sz="2000" dirty="0"/>
              <a:t> is one of the two </a:t>
            </a:r>
            <a:r>
              <a:rPr lang="en-US" sz="2000" b="1" dirty="0"/>
              <a:t>Swiss Federal Institutes of Technology</a:t>
            </a:r>
            <a:r>
              <a:rPr lang="en-US" sz="2000" dirty="0"/>
              <a:t>. With the status of a national school since 1969, the young engineering school has grown in many dimensions, to the extent of becoming one of the most famous </a:t>
            </a:r>
            <a:r>
              <a:rPr lang="en-US" sz="2000" b="1" dirty="0"/>
              <a:t>European</a:t>
            </a:r>
            <a:r>
              <a:rPr lang="en-US" sz="2000" dirty="0"/>
              <a:t> institutions of science and technology. Like its sister institution in </a:t>
            </a:r>
            <a:r>
              <a:rPr lang="en-US" sz="2000" b="1" dirty="0"/>
              <a:t>Zurich</a:t>
            </a:r>
            <a:r>
              <a:rPr lang="en-US" sz="2000" dirty="0"/>
              <a:t>, </a:t>
            </a:r>
            <a:r>
              <a:rPr lang="en-US" sz="2000" b="1" dirty="0"/>
              <a:t>ETHZ</a:t>
            </a:r>
            <a:r>
              <a:rPr lang="en-US" sz="2000" dirty="0"/>
              <a:t>, it has three core missions: training, research and technology transfer. Associated with several </a:t>
            </a:r>
            <a:r>
              <a:rPr lang="en-US" sz="2000" dirty="0" err="1"/>
              <a:t>specialised</a:t>
            </a:r>
            <a:r>
              <a:rPr lang="en-US" sz="2000" dirty="0"/>
              <a:t> research institutes, the two </a:t>
            </a:r>
            <a:r>
              <a:rPr lang="en-US" sz="2000" b="1" dirty="0" err="1"/>
              <a:t>Ecoles</a:t>
            </a:r>
            <a:r>
              <a:rPr lang="en-US" sz="2000" b="1" dirty="0"/>
              <a:t> </a:t>
            </a:r>
            <a:r>
              <a:rPr lang="en-US" sz="2000" b="1" dirty="0" err="1"/>
              <a:t>Polytechniques</a:t>
            </a:r>
            <a:r>
              <a:rPr lang="en-US" sz="2000" b="1" dirty="0"/>
              <a:t> </a:t>
            </a:r>
            <a:r>
              <a:rPr lang="en-US" sz="2000" dirty="0"/>
              <a:t>(</a:t>
            </a:r>
            <a:r>
              <a:rPr lang="en-US" sz="2000" b="1" dirty="0"/>
              <a:t>Institutes of Technology</a:t>
            </a:r>
            <a:r>
              <a:rPr lang="en-US" sz="2000" dirty="0"/>
              <a:t>) form the </a:t>
            </a:r>
            <a:r>
              <a:rPr lang="en-US" sz="2000" b="1" dirty="0"/>
              <a:t>EPF domain </a:t>
            </a:r>
            <a:r>
              <a:rPr lang="en-US" sz="2000" dirty="0"/>
              <a:t>, which is directly dependent on the </a:t>
            </a:r>
            <a:r>
              <a:rPr lang="en-US" sz="2000" b="1" dirty="0"/>
              <a:t>Federal Department of Economic Affairs, Education and Research (EAER)</a:t>
            </a:r>
            <a:r>
              <a:rPr lang="en-US" sz="2000" dirty="0"/>
              <a:t>.</a:t>
            </a:r>
          </a:p>
          <a:p>
            <a:endParaRPr lang="en-US" sz="2000" dirty="0"/>
          </a:p>
          <a:p>
            <a:r>
              <a:rPr lang="en-US" sz="2000" b="1" dirty="0"/>
              <a:t>EPFL</a:t>
            </a:r>
            <a:r>
              <a:rPr lang="en-US" sz="2000" dirty="0"/>
              <a:t> is located in </a:t>
            </a:r>
            <a:r>
              <a:rPr lang="en-US" sz="2000" b="1" dirty="0"/>
              <a:t>Lausanne</a:t>
            </a:r>
            <a:r>
              <a:rPr lang="en-US" sz="2000" dirty="0"/>
              <a:t> in </a:t>
            </a:r>
            <a:r>
              <a:rPr lang="en-US" sz="2000" b="1" dirty="0"/>
              <a:t>Switzerland</a:t>
            </a:r>
            <a:r>
              <a:rPr lang="en-US" sz="2000" dirty="0"/>
              <a:t>, on the shores of the largest lake in </a:t>
            </a:r>
            <a:r>
              <a:rPr lang="en-US" sz="2000" b="1" dirty="0"/>
              <a:t>Europe</a:t>
            </a:r>
            <a:r>
              <a:rPr lang="en-US" sz="2000" dirty="0"/>
              <a:t>, </a:t>
            </a:r>
            <a:r>
              <a:rPr lang="en-US" sz="2000" b="1" dirty="0"/>
              <a:t>Lake Geneva </a:t>
            </a:r>
            <a:r>
              <a:rPr lang="en-US" sz="2000" dirty="0"/>
              <a:t>and at the foot of the </a:t>
            </a:r>
            <a:r>
              <a:rPr lang="en-US" sz="2000" b="1" dirty="0"/>
              <a:t>Alps</a:t>
            </a:r>
            <a:r>
              <a:rPr lang="en-US" sz="2000" dirty="0"/>
              <a:t> and </a:t>
            </a:r>
            <a:r>
              <a:rPr lang="en-US" sz="2000" b="1" dirty="0"/>
              <a:t>Mont-Blanc</a:t>
            </a:r>
            <a:r>
              <a:rPr lang="en-US" sz="2000" dirty="0"/>
              <a:t>. Its main campus brings together over 11,000 persons, students, researchers and staff in the same magical place. </a:t>
            </a:r>
            <a:endParaRPr lang="en-US" sz="1800" dirty="0"/>
          </a:p>
          <a:p>
            <a:pPr marL="0" lvl="1" indent="0">
              <a:buNone/>
            </a:pPr>
            <a:endParaRPr lang="en-US" dirty="0"/>
          </a:p>
          <a:p>
            <a:endParaRPr lang="en-US" dirty="0"/>
          </a:p>
        </p:txBody>
      </p:sp>
      <p:sp>
        <p:nvSpPr>
          <p:cNvPr id="4" name="Footer Placeholder 3"/>
          <p:cNvSpPr>
            <a:spLocks noGrp="1"/>
          </p:cNvSpPr>
          <p:nvPr>
            <p:ph type="ftr" sz="quarter" idx="10"/>
          </p:nvPr>
        </p:nvSpPr>
        <p:spPr/>
        <p:txBody>
          <a:bodyPr/>
          <a:lstStyle/>
          <a:p>
            <a:r>
              <a:rPr lang="fr-CH"/>
              <a:t>©2024, Karl Aberer, EPFL-IC, Laboratoire de systèmes d'informations répartis </a:t>
            </a:r>
            <a:endParaRPr lang="en-GB" dirty="0"/>
          </a:p>
        </p:txBody>
      </p:sp>
      <p:sp>
        <p:nvSpPr>
          <p:cNvPr id="5" name="Rounded Rectangular Callout 4"/>
          <p:cNvSpPr/>
          <p:nvPr/>
        </p:nvSpPr>
        <p:spPr bwMode="auto">
          <a:xfrm>
            <a:off x="467023" y="2736676"/>
            <a:ext cx="1224136" cy="360040"/>
          </a:xfrm>
          <a:prstGeom prst="wedgeRoundRectCallout">
            <a:avLst>
              <a:gd name="adj1" fmla="val -33949"/>
              <a:gd name="adj2" fmla="val 73231"/>
              <a:gd name="adj3" fmla="val 16667"/>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chemeClr val="tx2"/>
                </a:solidFill>
                <a:effectLst/>
                <a:latin typeface="Calibri" charset="0"/>
                <a:ea typeface="Calibri" charset="0"/>
                <a:cs typeface="Calibri" charset="0"/>
              </a:rPr>
              <a:t>organization</a:t>
            </a:r>
          </a:p>
        </p:txBody>
      </p:sp>
      <p:sp>
        <p:nvSpPr>
          <p:cNvPr id="6" name="Rounded Rectangular Callout 5"/>
          <p:cNvSpPr/>
          <p:nvPr/>
        </p:nvSpPr>
        <p:spPr bwMode="auto">
          <a:xfrm>
            <a:off x="4563728" y="2736676"/>
            <a:ext cx="1224136" cy="360040"/>
          </a:xfrm>
          <a:prstGeom prst="wedgeRoundRectCallout">
            <a:avLst>
              <a:gd name="adj1" fmla="val -33949"/>
              <a:gd name="adj2" fmla="val 73231"/>
              <a:gd name="adj3" fmla="val 16667"/>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chemeClr val="tx2"/>
                </a:solidFill>
                <a:effectLst/>
                <a:latin typeface="Calibri" charset="0"/>
                <a:ea typeface="Calibri" charset="0"/>
                <a:cs typeface="Calibri" charset="0"/>
              </a:rPr>
              <a:t>organization</a:t>
            </a:r>
          </a:p>
        </p:txBody>
      </p:sp>
      <p:sp>
        <p:nvSpPr>
          <p:cNvPr id="7" name="Rounded Rectangular Callout 6"/>
          <p:cNvSpPr/>
          <p:nvPr/>
        </p:nvSpPr>
        <p:spPr bwMode="auto">
          <a:xfrm>
            <a:off x="3397183" y="3352441"/>
            <a:ext cx="1224136" cy="360040"/>
          </a:xfrm>
          <a:prstGeom prst="wedgeRoundRectCallout">
            <a:avLst>
              <a:gd name="adj1" fmla="val -33949"/>
              <a:gd name="adj2" fmla="val 73231"/>
              <a:gd name="adj3" fmla="val 16667"/>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err="1">
                <a:ln>
                  <a:noFill/>
                </a:ln>
                <a:solidFill>
                  <a:schemeClr val="tx2"/>
                </a:solidFill>
                <a:effectLst/>
                <a:latin typeface="Calibri" charset="0"/>
                <a:ea typeface="Calibri" charset="0"/>
                <a:cs typeface="Calibri" charset="0"/>
              </a:rPr>
              <a:t>georegion</a:t>
            </a:r>
            <a:endParaRPr kumimoji="0" lang="en-US" sz="1400" b="0" i="0" u="none" strike="noStrike" cap="none" normalizeH="0" baseline="0" dirty="0">
              <a:ln>
                <a:noFill/>
              </a:ln>
              <a:solidFill>
                <a:schemeClr val="tx2"/>
              </a:solidFill>
              <a:effectLst/>
              <a:latin typeface="Calibri" charset="0"/>
              <a:ea typeface="Calibri" charset="0"/>
              <a:cs typeface="Calibri" charset="0"/>
            </a:endParaRPr>
          </a:p>
        </p:txBody>
      </p:sp>
      <p:sp>
        <p:nvSpPr>
          <p:cNvPr id="8" name="Rounded Rectangular Callout 7"/>
          <p:cNvSpPr/>
          <p:nvPr/>
        </p:nvSpPr>
        <p:spPr bwMode="auto">
          <a:xfrm>
            <a:off x="426190" y="3651452"/>
            <a:ext cx="1224136" cy="360040"/>
          </a:xfrm>
          <a:prstGeom prst="wedgeRoundRectCallout">
            <a:avLst>
              <a:gd name="adj1" fmla="val -33949"/>
              <a:gd name="adj2" fmla="val 73231"/>
              <a:gd name="adj3" fmla="val 16667"/>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2"/>
                </a:solidFill>
                <a:effectLst/>
                <a:latin typeface="Calibri" charset="0"/>
                <a:ea typeface="Calibri" charset="0"/>
                <a:cs typeface="Calibri" charset="0"/>
              </a:rPr>
              <a:t>city</a:t>
            </a:r>
          </a:p>
        </p:txBody>
      </p:sp>
    </p:spTree>
    <p:extLst>
      <p:ext uri="{BB962C8B-B14F-4D97-AF65-F5344CB8AC3E}">
        <p14:creationId xmlns:p14="http://schemas.microsoft.com/office/powerpoint/2010/main" val="20532925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Named Entity Recognition (NER)</a:t>
            </a:r>
          </a:p>
        </p:txBody>
      </p:sp>
      <p:sp>
        <p:nvSpPr>
          <p:cNvPr id="3" name="Content Placeholder 2"/>
          <p:cNvSpPr>
            <a:spLocks noGrp="1"/>
          </p:cNvSpPr>
          <p:nvPr>
            <p:ph idx="1"/>
          </p:nvPr>
        </p:nvSpPr>
        <p:spPr/>
        <p:txBody>
          <a:bodyPr/>
          <a:lstStyle/>
          <a:p>
            <a:r>
              <a:rPr lang="en-US" dirty="0"/>
              <a:t>Uses of NER</a:t>
            </a:r>
          </a:p>
          <a:p>
            <a:pPr lvl="1"/>
            <a:r>
              <a:rPr lang="en-US" dirty="0"/>
              <a:t>Named entities can be indexed, linked, etc.</a:t>
            </a:r>
          </a:p>
          <a:p>
            <a:pPr lvl="1"/>
            <a:r>
              <a:rPr lang="en-US" dirty="0"/>
              <a:t>Sentiment can be attributed to companies or products</a:t>
            </a:r>
          </a:p>
          <a:p>
            <a:pPr lvl="1"/>
            <a:r>
              <a:rPr lang="en-US" dirty="0"/>
              <a:t>Information extraction can use named entities as anchors</a:t>
            </a:r>
          </a:p>
          <a:p>
            <a:endParaRPr lang="en-US" dirty="0"/>
          </a:p>
          <a:p>
            <a:r>
              <a:rPr lang="en-US" dirty="0"/>
              <a:t>Commercial tools available</a:t>
            </a:r>
          </a:p>
          <a:p>
            <a:pPr lvl="1"/>
            <a:r>
              <a:rPr lang="en-US" dirty="0"/>
              <a:t>Reuters</a:t>
            </a:r>
            <a:r>
              <a:rPr lang="en-US" altLang="ja-JP" dirty="0"/>
              <a:t>’ </a:t>
            </a:r>
            <a:r>
              <a:rPr lang="en-US" altLang="ja-JP" dirty="0" err="1"/>
              <a:t>OpenCalais</a:t>
            </a:r>
            <a:r>
              <a:rPr lang="en-US" altLang="ja-JP" dirty="0"/>
              <a:t>, </a:t>
            </a:r>
            <a:r>
              <a:rPr lang="en-US" altLang="ja-JP" dirty="0" err="1"/>
              <a:t>AlchemyAPI</a:t>
            </a:r>
            <a:r>
              <a:rPr lang="en-US" altLang="ja-JP" dirty="0"/>
              <a:t> (now IBM)</a:t>
            </a:r>
          </a:p>
          <a:p>
            <a:pPr lvl="1"/>
            <a:r>
              <a:rPr lang="en-US" dirty="0"/>
              <a:t>Python libraries: NLTK NER, Spacy</a:t>
            </a:r>
          </a:p>
          <a:p>
            <a:pPr lvl="1"/>
            <a:endParaRPr lang="en-US" dirty="0"/>
          </a:p>
        </p:txBody>
      </p:sp>
      <p:sp>
        <p:nvSpPr>
          <p:cNvPr id="4" name="Footer Placeholder 3"/>
          <p:cNvSpPr>
            <a:spLocks noGrp="1"/>
          </p:cNvSpPr>
          <p:nvPr>
            <p:ph type="ftr" sz="quarter" idx="10"/>
          </p:nvPr>
        </p:nvSpPr>
        <p:spPr/>
        <p:txBody>
          <a:bodyPr/>
          <a:lstStyle/>
          <a:p>
            <a:r>
              <a:rPr lang="fr-CH"/>
              <a:t>©2024, Karl Aberer, EPFL-IC, Laboratoire de systèmes d'informations répartis </a:t>
            </a:r>
            <a:endParaRPr lang="en-GB" dirty="0"/>
          </a:p>
        </p:txBody>
      </p:sp>
    </p:spTree>
    <p:extLst>
      <p:ext uri="{BB962C8B-B14F-4D97-AF65-F5344CB8AC3E}">
        <p14:creationId xmlns:p14="http://schemas.microsoft.com/office/powerpoint/2010/main" val="15684393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NER as Sequence Labelling Task</a:t>
            </a:r>
          </a:p>
        </p:txBody>
      </p:sp>
      <p:sp>
        <p:nvSpPr>
          <p:cNvPr id="3" name="Content Placeholder 2"/>
          <p:cNvSpPr>
            <a:spLocks noGrp="1"/>
          </p:cNvSpPr>
          <p:nvPr>
            <p:ph idx="1"/>
          </p:nvPr>
        </p:nvSpPr>
        <p:spPr>
          <a:xfrm>
            <a:off x="233048" y="1549485"/>
            <a:ext cx="11035175" cy="5809192"/>
          </a:xfrm>
        </p:spPr>
        <p:txBody>
          <a:bodyPr/>
          <a:lstStyle/>
          <a:p>
            <a:r>
              <a:rPr lang="en-US" sz="3200" dirty="0"/>
              <a:t>Sequence of tags, indicating whether a word is inside (I) or outside of an entity (O)</a:t>
            </a:r>
          </a:p>
          <a:p>
            <a:endParaRPr lang="en-US" sz="3200" dirty="0"/>
          </a:p>
          <a:p>
            <a:r>
              <a:rPr lang="en-US" sz="3200" dirty="0"/>
              <a:t>The occurrences of entities (can be) typed</a:t>
            </a:r>
            <a:endParaRPr lang="en-US" sz="3600" dirty="0"/>
          </a:p>
          <a:p>
            <a:endParaRPr lang="en-US" sz="3200" b="1" dirty="0"/>
          </a:p>
          <a:p>
            <a:r>
              <a:rPr lang="en-US" sz="3200" b="1" dirty="0"/>
              <a:t>EPFL</a:t>
            </a:r>
            <a:r>
              <a:rPr lang="en-US" sz="3200" dirty="0"/>
              <a:t> is located in </a:t>
            </a:r>
            <a:r>
              <a:rPr lang="en-US" sz="3200" b="1" dirty="0"/>
              <a:t>Lausanne</a:t>
            </a:r>
            <a:r>
              <a:rPr lang="en-US" sz="3200" dirty="0"/>
              <a:t> in </a:t>
            </a:r>
            <a:r>
              <a:rPr lang="en-US" sz="3200" b="1" dirty="0"/>
              <a:t>Switzerland </a:t>
            </a:r>
            <a:r>
              <a:rPr lang="en-US" sz="3200" dirty="0"/>
              <a:t>,</a:t>
            </a:r>
            <a:r>
              <a:rPr lang="en-US" sz="3200" b="1" dirty="0"/>
              <a:t> </a:t>
            </a:r>
            <a:r>
              <a:rPr lang="en-US" sz="3200" dirty="0"/>
              <a:t>next to </a:t>
            </a:r>
            <a:r>
              <a:rPr lang="en-US" sz="3200" b="1" dirty="0"/>
              <a:t>Lake Geneva</a:t>
            </a:r>
            <a:endParaRPr lang="en-US" sz="3200" dirty="0"/>
          </a:p>
          <a:p>
            <a:r>
              <a:rPr lang="en-US" sz="3200" dirty="0"/>
              <a:t>   I      O       O      O       I            O          I          O    O    O    I           I</a:t>
            </a:r>
          </a:p>
          <a:p>
            <a:r>
              <a:rPr lang="en-US" sz="3200" dirty="0"/>
              <a:t>ORG                            GEO                  GEO                        GEO     GEO</a:t>
            </a:r>
          </a:p>
          <a:p>
            <a:endParaRPr lang="en-US" sz="3200" dirty="0"/>
          </a:p>
          <a:p>
            <a:r>
              <a:rPr lang="en-US" sz="3200" dirty="0"/>
              <a:t>A classification problem!</a:t>
            </a:r>
          </a:p>
          <a:p>
            <a:endParaRPr lang="en-US" sz="3200" dirty="0"/>
          </a:p>
        </p:txBody>
      </p:sp>
      <p:sp>
        <p:nvSpPr>
          <p:cNvPr id="4" name="Footer Placeholder 3"/>
          <p:cNvSpPr>
            <a:spLocks noGrp="1"/>
          </p:cNvSpPr>
          <p:nvPr>
            <p:ph type="ftr" sz="quarter" idx="10"/>
          </p:nvPr>
        </p:nvSpPr>
        <p:spPr/>
        <p:txBody>
          <a:bodyPr/>
          <a:lstStyle/>
          <a:p>
            <a:r>
              <a:rPr lang="fr-CH"/>
              <a:t>©2024, Karl Aberer, EPFL-IC, Laboratoire de systèmes d'informations répartis </a:t>
            </a:r>
            <a:endParaRPr lang="en-GB" dirty="0"/>
          </a:p>
        </p:txBody>
      </p:sp>
    </p:spTree>
    <p:extLst>
      <p:ext uri="{BB962C8B-B14F-4D97-AF65-F5344CB8AC3E}">
        <p14:creationId xmlns:p14="http://schemas.microsoft.com/office/powerpoint/2010/main" val="19098326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p:cNvSpPr/>
          <p:nvPr/>
        </p:nvSpPr>
        <p:spPr bwMode="auto">
          <a:xfrm>
            <a:off x="6011639" y="2160612"/>
            <a:ext cx="864096" cy="576064"/>
          </a:xfrm>
          <a:prstGeom prst="ellipse">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2"/>
              </a:solidFill>
              <a:effectLst/>
              <a:latin typeface="Tempus Sans ITC" pitchFamily="82" charset="0"/>
            </a:endParaRPr>
          </a:p>
        </p:txBody>
      </p:sp>
      <p:sp>
        <p:nvSpPr>
          <p:cNvPr id="2" name="Title 1"/>
          <p:cNvSpPr>
            <a:spLocks noGrp="1"/>
          </p:cNvSpPr>
          <p:nvPr>
            <p:ph type="title"/>
          </p:nvPr>
        </p:nvSpPr>
        <p:spPr/>
        <p:txBody>
          <a:bodyPr/>
          <a:lstStyle/>
          <a:p>
            <a:r>
              <a:rPr lang="en-US" dirty="0"/>
              <a:t>NER as Classification Task</a:t>
            </a:r>
          </a:p>
        </p:txBody>
      </p:sp>
      <p:sp>
        <p:nvSpPr>
          <p:cNvPr id="3" name="Content Placeholder 2"/>
          <p:cNvSpPr>
            <a:spLocks noGrp="1"/>
          </p:cNvSpPr>
          <p:nvPr>
            <p:ph idx="1"/>
          </p:nvPr>
        </p:nvSpPr>
        <p:spPr>
          <a:xfrm>
            <a:off x="233048" y="1549485"/>
            <a:ext cx="10963167" cy="5809192"/>
          </a:xfrm>
        </p:spPr>
        <p:txBody>
          <a:bodyPr/>
          <a:lstStyle/>
          <a:p>
            <a:r>
              <a:rPr lang="en-US" sz="3200" b="1" dirty="0"/>
              <a:t>EPFL</a:t>
            </a:r>
            <a:r>
              <a:rPr lang="en-US" sz="3200" dirty="0"/>
              <a:t> is located in </a:t>
            </a:r>
            <a:r>
              <a:rPr lang="en-US" sz="3200" b="1" dirty="0"/>
              <a:t>Lausanne</a:t>
            </a:r>
            <a:r>
              <a:rPr lang="en-US" sz="3200" dirty="0"/>
              <a:t> in </a:t>
            </a:r>
            <a:r>
              <a:rPr lang="en-US" sz="3200" b="1" dirty="0"/>
              <a:t>Switzerland </a:t>
            </a:r>
            <a:r>
              <a:rPr lang="en-US" sz="3200" dirty="0"/>
              <a:t>,</a:t>
            </a:r>
            <a:r>
              <a:rPr lang="en-US" sz="3200" b="1" dirty="0"/>
              <a:t> </a:t>
            </a:r>
            <a:r>
              <a:rPr lang="en-US" sz="3200" dirty="0"/>
              <a:t>next to </a:t>
            </a:r>
            <a:r>
              <a:rPr lang="en-US" sz="3200" b="1" dirty="0"/>
              <a:t>Lake Geneva</a:t>
            </a:r>
          </a:p>
          <a:p>
            <a:r>
              <a:rPr lang="en-US" sz="3200" dirty="0"/>
              <a:t> I      O       O      O       I            O             I</a:t>
            </a:r>
          </a:p>
          <a:p>
            <a:endParaRPr lang="en-US" dirty="0"/>
          </a:p>
        </p:txBody>
      </p:sp>
      <p:sp>
        <p:nvSpPr>
          <p:cNvPr id="4" name="Footer Placeholder 3"/>
          <p:cNvSpPr>
            <a:spLocks noGrp="1"/>
          </p:cNvSpPr>
          <p:nvPr>
            <p:ph type="ftr" sz="quarter" idx="10"/>
          </p:nvPr>
        </p:nvSpPr>
        <p:spPr/>
        <p:txBody>
          <a:bodyPr/>
          <a:lstStyle/>
          <a:p>
            <a:r>
              <a:rPr lang="fr-CH"/>
              <a:t>©2024, Karl Aberer, EPFL-IC, Laboratoire de systèmes d'informations répartis </a:t>
            </a:r>
            <a:endParaRPr lang="en-GB" dirty="0"/>
          </a:p>
        </p:txBody>
      </p:sp>
      <p:sp>
        <p:nvSpPr>
          <p:cNvPr id="6" name="Rectangle 5"/>
          <p:cNvSpPr/>
          <p:nvPr/>
        </p:nvSpPr>
        <p:spPr bwMode="auto">
          <a:xfrm>
            <a:off x="3203327" y="1584548"/>
            <a:ext cx="1728192" cy="504056"/>
          </a:xfrm>
          <a:prstGeom prst="rect">
            <a:avLst/>
          </a:prstGeom>
          <a:solidFill>
            <a:srgbClr val="D2D2F4">
              <a:alpha val="54902"/>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2"/>
              </a:solidFill>
              <a:effectLst/>
              <a:latin typeface="Tempus Sans ITC" pitchFamily="82" charset="0"/>
            </a:endParaRPr>
          </a:p>
        </p:txBody>
      </p:sp>
      <p:sp>
        <p:nvSpPr>
          <p:cNvPr id="7" name="Rectangle 6"/>
          <p:cNvSpPr/>
          <p:nvPr/>
        </p:nvSpPr>
        <p:spPr bwMode="auto">
          <a:xfrm>
            <a:off x="4931519" y="1584548"/>
            <a:ext cx="360040" cy="504056"/>
          </a:xfrm>
          <a:prstGeom prst="rect">
            <a:avLst/>
          </a:prstGeom>
          <a:solidFill>
            <a:srgbClr val="D2D2F4">
              <a:alpha val="54902"/>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2"/>
              </a:solidFill>
              <a:effectLst/>
              <a:latin typeface="Tempus Sans ITC" pitchFamily="82" charset="0"/>
            </a:endParaRPr>
          </a:p>
        </p:txBody>
      </p:sp>
      <p:sp>
        <p:nvSpPr>
          <p:cNvPr id="8" name="Rectangle 7"/>
          <p:cNvSpPr/>
          <p:nvPr/>
        </p:nvSpPr>
        <p:spPr bwMode="auto">
          <a:xfrm>
            <a:off x="5291559" y="1584548"/>
            <a:ext cx="2088232" cy="504056"/>
          </a:xfrm>
          <a:prstGeom prst="rect">
            <a:avLst/>
          </a:prstGeom>
          <a:solidFill>
            <a:srgbClr val="D2D2F4">
              <a:alpha val="54902"/>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2"/>
              </a:solidFill>
              <a:effectLst/>
              <a:latin typeface="Tempus Sans ITC" pitchFamily="82" charset="0"/>
            </a:endParaRPr>
          </a:p>
        </p:txBody>
      </p:sp>
      <p:sp>
        <p:nvSpPr>
          <p:cNvPr id="9" name="Rectangle 8"/>
          <p:cNvSpPr/>
          <p:nvPr/>
        </p:nvSpPr>
        <p:spPr bwMode="auto">
          <a:xfrm>
            <a:off x="7379791" y="1584548"/>
            <a:ext cx="216024" cy="504056"/>
          </a:xfrm>
          <a:prstGeom prst="rect">
            <a:avLst/>
          </a:prstGeom>
          <a:solidFill>
            <a:srgbClr val="D2D2F4">
              <a:alpha val="54902"/>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2"/>
              </a:solidFill>
              <a:effectLst/>
              <a:latin typeface="Tempus Sans ITC" pitchFamily="82" charset="0"/>
            </a:endParaRPr>
          </a:p>
        </p:txBody>
      </p:sp>
      <p:sp>
        <p:nvSpPr>
          <p:cNvPr id="10" name="Rectangle 9"/>
          <p:cNvSpPr/>
          <p:nvPr/>
        </p:nvSpPr>
        <p:spPr bwMode="auto">
          <a:xfrm>
            <a:off x="7595815" y="1584548"/>
            <a:ext cx="792088" cy="504056"/>
          </a:xfrm>
          <a:prstGeom prst="rect">
            <a:avLst/>
          </a:prstGeom>
          <a:solidFill>
            <a:srgbClr val="D2D2F4">
              <a:alpha val="54902"/>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2"/>
              </a:solidFill>
              <a:effectLst/>
              <a:latin typeface="Tempus Sans ITC" pitchFamily="82" charset="0"/>
            </a:endParaRPr>
          </a:p>
        </p:txBody>
      </p:sp>
      <p:sp>
        <p:nvSpPr>
          <p:cNvPr id="11" name="Rectangle 10"/>
          <p:cNvSpPr/>
          <p:nvPr/>
        </p:nvSpPr>
        <p:spPr bwMode="auto">
          <a:xfrm>
            <a:off x="3203327" y="2160612"/>
            <a:ext cx="1728192" cy="504056"/>
          </a:xfrm>
          <a:prstGeom prst="rect">
            <a:avLst/>
          </a:prstGeom>
          <a:solidFill>
            <a:srgbClr val="D2D2F4">
              <a:alpha val="54902"/>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2"/>
              </a:solidFill>
              <a:effectLst/>
              <a:latin typeface="Tempus Sans ITC" pitchFamily="82" charset="0"/>
            </a:endParaRPr>
          </a:p>
        </p:txBody>
      </p:sp>
      <p:sp>
        <p:nvSpPr>
          <p:cNvPr id="12" name="Rectangle 11"/>
          <p:cNvSpPr/>
          <p:nvPr/>
        </p:nvSpPr>
        <p:spPr bwMode="auto">
          <a:xfrm>
            <a:off x="4932778" y="2160612"/>
            <a:ext cx="358781" cy="504056"/>
          </a:xfrm>
          <a:prstGeom prst="rect">
            <a:avLst/>
          </a:prstGeom>
          <a:solidFill>
            <a:srgbClr val="D2D2F4">
              <a:alpha val="54902"/>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2"/>
              </a:solidFill>
              <a:effectLst/>
              <a:latin typeface="Tempus Sans ITC" pitchFamily="82" charset="0"/>
            </a:endParaRPr>
          </a:p>
        </p:txBody>
      </p:sp>
      <p:sp>
        <p:nvSpPr>
          <p:cNvPr id="14" name="Bent Arrow 13"/>
          <p:cNvSpPr/>
          <p:nvPr/>
        </p:nvSpPr>
        <p:spPr bwMode="auto">
          <a:xfrm rot="10800000" flipH="1">
            <a:off x="3779391" y="3211472"/>
            <a:ext cx="1152128" cy="1800200"/>
          </a:xfrm>
          <a:prstGeom prst="bentArrow">
            <a:avLst/>
          </a:prstGeom>
          <a:solidFill>
            <a:srgbClr val="D2D2F4"/>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2"/>
              </a:solidFill>
              <a:effectLst/>
              <a:latin typeface="Tempus Sans ITC" pitchFamily="82" charset="0"/>
            </a:endParaRPr>
          </a:p>
        </p:txBody>
      </p:sp>
      <p:sp>
        <p:nvSpPr>
          <p:cNvPr id="15" name="Rounded Rectangle 14"/>
          <p:cNvSpPr/>
          <p:nvPr/>
        </p:nvSpPr>
        <p:spPr bwMode="auto">
          <a:xfrm>
            <a:off x="5435575" y="3960812"/>
            <a:ext cx="2052228" cy="1440160"/>
          </a:xfrm>
          <a:prstGeom prst="roundRect">
            <a:avLst/>
          </a:prstGeom>
          <a:solidFill>
            <a:srgbClr val="D2D2F4"/>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3600" b="0" i="0" u="none" strike="noStrike" cap="none" normalizeH="0" baseline="0">
                <a:ln>
                  <a:noFill/>
                </a:ln>
                <a:solidFill>
                  <a:schemeClr val="tx2"/>
                </a:solidFill>
                <a:effectLst/>
                <a:latin typeface="Calibri" charset="0"/>
                <a:ea typeface="Calibri" charset="0"/>
                <a:cs typeface="Calibri" charset="0"/>
              </a:rPr>
              <a:t>Classifier</a:t>
            </a:r>
          </a:p>
        </p:txBody>
      </p:sp>
      <p:sp>
        <p:nvSpPr>
          <p:cNvPr id="16" name="Up Arrow 15"/>
          <p:cNvSpPr/>
          <p:nvPr/>
        </p:nvSpPr>
        <p:spPr bwMode="auto">
          <a:xfrm>
            <a:off x="6191659" y="2736676"/>
            <a:ext cx="540060" cy="976999"/>
          </a:xfrm>
          <a:prstGeom prst="upArrow">
            <a:avLst/>
          </a:prstGeom>
          <a:solidFill>
            <a:srgbClr val="D2D2F4"/>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2"/>
              </a:solidFill>
              <a:effectLst/>
              <a:latin typeface="Tempus Sans ITC" pitchFamily="82" charset="0"/>
            </a:endParaRPr>
          </a:p>
        </p:txBody>
      </p:sp>
      <p:sp>
        <p:nvSpPr>
          <p:cNvPr id="17" name="TextBox 16"/>
          <p:cNvSpPr txBox="1"/>
          <p:nvPr/>
        </p:nvSpPr>
        <p:spPr>
          <a:xfrm>
            <a:off x="266675" y="3626677"/>
            <a:ext cx="3413242" cy="1384995"/>
          </a:xfrm>
          <a:prstGeom prst="rect">
            <a:avLst/>
          </a:prstGeom>
          <a:noFill/>
        </p:spPr>
        <p:txBody>
          <a:bodyPr wrap="none" rtlCol="0">
            <a:spAutoFit/>
          </a:bodyPr>
          <a:lstStyle/>
          <a:p>
            <a:pPr algn="l"/>
            <a:r>
              <a:rPr lang="en-US" sz="2800" dirty="0">
                <a:latin typeface="Calibri" charset="0"/>
                <a:ea typeface="Calibri" charset="0"/>
                <a:cs typeface="Calibri" charset="0"/>
              </a:rPr>
              <a:t>Features:</a:t>
            </a:r>
          </a:p>
          <a:p>
            <a:pPr marL="457200" indent="-457200" algn="l">
              <a:buFont typeface="Arial" charset="0"/>
              <a:buChar char="•"/>
            </a:pPr>
            <a:r>
              <a:rPr lang="en-US" sz="2800" dirty="0">
                <a:latin typeface="Calibri" charset="0"/>
                <a:ea typeface="Calibri" charset="0"/>
                <a:cs typeface="Calibri" charset="0"/>
              </a:rPr>
              <a:t>Neighboring words</a:t>
            </a:r>
          </a:p>
          <a:p>
            <a:pPr marL="457200" indent="-457200" algn="l">
              <a:buFont typeface="Arial" charset="0"/>
              <a:buChar char="•"/>
            </a:pPr>
            <a:r>
              <a:rPr lang="en-US" sz="2800" dirty="0">
                <a:latin typeface="Calibri" charset="0"/>
                <a:ea typeface="Calibri" charset="0"/>
                <a:cs typeface="Calibri" charset="0"/>
              </a:rPr>
              <a:t>Preceding labels</a:t>
            </a:r>
          </a:p>
        </p:txBody>
      </p:sp>
      <p:sp>
        <p:nvSpPr>
          <p:cNvPr id="18" name="TextBox 17"/>
          <p:cNvSpPr txBox="1"/>
          <p:nvPr/>
        </p:nvSpPr>
        <p:spPr>
          <a:xfrm>
            <a:off x="7487803" y="3018887"/>
            <a:ext cx="3126049" cy="523220"/>
          </a:xfrm>
          <a:prstGeom prst="rect">
            <a:avLst/>
          </a:prstGeom>
          <a:noFill/>
        </p:spPr>
        <p:txBody>
          <a:bodyPr wrap="none" rtlCol="0">
            <a:spAutoFit/>
          </a:bodyPr>
          <a:lstStyle/>
          <a:p>
            <a:pPr algn="l"/>
            <a:r>
              <a:rPr lang="en-US" sz="2800" dirty="0">
                <a:latin typeface="Calibri" charset="0"/>
                <a:ea typeface="Calibri" charset="0"/>
                <a:cs typeface="Calibri" charset="0"/>
              </a:rPr>
              <a:t>Next </a:t>
            </a:r>
            <a:r>
              <a:rPr lang="en-US" sz="2800">
                <a:latin typeface="Calibri" charset="0"/>
                <a:ea typeface="Calibri" charset="0"/>
                <a:cs typeface="Calibri" charset="0"/>
              </a:rPr>
              <a:t>predicted label</a:t>
            </a:r>
            <a:endParaRPr lang="en-US" sz="2800" dirty="0">
              <a:latin typeface="Calibri" charset="0"/>
              <a:ea typeface="Calibri" charset="0"/>
              <a:cs typeface="Calibri" charset="0"/>
            </a:endParaRPr>
          </a:p>
        </p:txBody>
      </p:sp>
      <p:sp>
        <p:nvSpPr>
          <p:cNvPr id="19" name="TextBox 18"/>
          <p:cNvSpPr txBox="1"/>
          <p:nvPr/>
        </p:nvSpPr>
        <p:spPr>
          <a:xfrm>
            <a:off x="4120823" y="5661954"/>
            <a:ext cx="4133824" cy="523220"/>
          </a:xfrm>
          <a:prstGeom prst="rect">
            <a:avLst/>
          </a:prstGeom>
          <a:noFill/>
        </p:spPr>
        <p:txBody>
          <a:bodyPr wrap="none" rtlCol="0">
            <a:spAutoFit/>
          </a:bodyPr>
          <a:lstStyle/>
          <a:p>
            <a:pPr algn="l"/>
            <a:r>
              <a:rPr lang="en-US" sz="2800" dirty="0">
                <a:latin typeface="Calibri" charset="0"/>
                <a:ea typeface="Calibri" charset="0"/>
                <a:cs typeface="Calibri" charset="0"/>
              </a:rPr>
              <a:t>Naïve Bayes, HMM, CRF, …</a:t>
            </a:r>
          </a:p>
        </p:txBody>
      </p:sp>
    </p:spTree>
    <p:extLst>
      <p:ext uri="{BB962C8B-B14F-4D97-AF65-F5344CB8AC3E}">
        <p14:creationId xmlns:p14="http://schemas.microsoft.com/office/powerpoint/2010/main" val="15898775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Features used in NER</a:t>
            </a:r>
          </a:p>
        </p:txBody>
      </p:sp>
      <p:sp>
        <p:nvSpPr>
          <p:cNvPr id="3" name="Content Placeholder 2"/>
          <p:cNvSpPr>
            <a:spLocks noGrp="1"/>
          </p:cNvSpPr>
          <p:nvPr>
            <p:ph idx="1"/>
          </p:nvPr>
        </p:nvSpPr>
        <p:spPr/>
        <p:txBody>
          <a:bodyPr/>
          <a:lstStyle/>
          <a:p>
            <a:r>
              <a:rPr lang="en-US" sz="2800" b="1" dirty="0"/>
              <a:t>EPFL</a:t>
            </a:r>
            <a:r>
              <a:rPr lang="en-US" sz="2800" dirty="0"/>
              <a:t> is located in </a:t>
            </a:r>
            <a:r>
              <a:rPr lang="en-US" sz="2800" b="1" dirty="0"/>
              <a:t>Lausanne</a:t>
            </a:r>
            <a:r>
              <a:rPr lang="en-US" sz="2800" dirty="0"/>
              <a:t> in </a:t>
            </a:r>
            <a:r>
              <a:rPr lang="en-US" sz="2800" b="1" dirty="0"/>
              <a:t>Switzerland </a:t>
            </a:r>
            <a:r>
              <a:rPr lang="en-US" sz="2800" dirty="0"/>
              <a:t>,</a:t>
            </a:r>
            <a:r>
              <a:rPr lang="en-US" sz="2800" b="1" dirty="0"/>
              <a:t> </a:t>
            </a:r>
            <a:r>
              <a:rPr lang="en-US" sz="2800" dirty="0"/>
              <a:t>next to </a:t>
            </a:r>
            <a:r>
              <a:rPr lang="en-US" sz="2800" b="1" dirty="0"/>
              <a:t>Lake Geneva</a:t>
            </a:r>
            <a:endParaRPr lang="en-US" sz="2800" dirty="0"/>
          </a:p>
          <a:p>
            <a:endParaRPr lang="en-US" sz="3200" dirty="0"/>
          </a:p>
          <a:p>
            <a:r>
              <a:rPr lang="en-US" sz="3200" dirty="0"/>
              <a:t>Features of “Lausanne”:</a:t>
            </a:r>
          </a:p>
          <a:p>
            <a:endParaRPr lang="en-US" sz="3200" dirty="0"/>
          </a:p>
          <a:p>
            <a:r>
              <a:rPr lang="en-US" sz="3200" dirty="0"/>
              <a:t>Word and neighboring words: 	Lausanne, in</a:t>
            </a:r>
          </a:p>
          <a:p>
            <a:r>
              <a:rPr lang="en-US" sz="3200" dirty="0"/>
              <a:t>Part-of-speech tags (POS): 		POS(Lausanne) = NN</a:t>
            </a:r>
          </a:p>
          <a:p>
            <a:r>
              <a:rPr lang="en-US" sz="3200" dirty="0"/>
              <a:t>Prefixes and Suffixes: 			prefix(Lausanne, 3) = Lau</a:t>
            </a:r>
          </a:p>
          <a:p>
            <a:r>
              <a:rPr lang="en-US" sz="3200" dirty="0"/>
              <a:t>Word shape: 				WS(Lausanne) = </a:t>
            </a:r>
            <a:r>
              <a:rPr lang="en-US" sz="3200" dirty="0" err="1"/>
              <a:t>Xxxxxxxx</a:t>
            </a:r>
            <a:endParaRPr lang="en-US" sz="3200" dirty="0"/>
          </a:p>
          <a:p>
            <a:r>
              <a:rPr lang="en-US" sz="3200" dirty="0"/>
              <a:t>Short </a:t>
            </a:r>
            <a:r>
              <a:rPr lang="en-US" sz="3200" dirty="0" err="1"/>
              <a:t>wordshape</a:t>
            </a:r>
            <a:r>
              <a:rPr lang="en-US" sz="3200" dirty="0"/>
              <a:t>: 			SWS(Lausanne) = Xx</a:t>
            </a:r>
          </a:p>
        </p:txBody>
      </p:sp>
      <p:sp>
        <p:nvSpPr>
          <p:cNvPr id="4" name="Footer Placeholder 3"/>
          <p:cNvSpPr>
            <a:spLocks noGrp="1"/>
          </p:cNvSpPr>
          <p:nvPr>
            <p:ph type="ftr" sz="quarter" idx="10"/>
          </p:nvPr>
        </p:nvSpPr>
        <p:spPr/>
        <p:txBody>
          <a:bodyPr/>
          <a:lstStyle/>
          <a:p>
            <a:r>
              <a:rPr lang="fr-CH"/>
              <a:t>©2024, Karl Aberer, EPFL-IC, Laboratoire de systèmes d'informations répartis </a:t>
            </a:r>
            <a:endParaRPr lang="en-GB" dirty="0"/>
          </a:p>
        </p:txBody>
      </p:sp>
    </p:spTree>
    <p:extLst>
      <p:ext uri="{BB962C8B-B14F-4D97-AF65-F5344CB8AC3E}">
        <p14:creationId xmlns:p14="http://schemas.microsoft.com/office/powerpoint/2010/main" val="7826238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67465D-DCE0-6143-9F48-75E34F72C86F}"/>
              </a:ext>
            </a:extLst>
          </p:cNvPr>
          <p:cNvSpPr>
            <a:spLocks noGrp="1"/>
          </p:cNvSpPr>
          <p:nvPr>
            <p:ph type="title"/>
          </p:nvPr>
        </p:nvSpPr>
        <p:spPr/>
        <p:txBody>
          <a:bodyPr/>
          <a:lstStyle/>
          <a:p>
            <a:r>
              <a:rPr lang="en-US"/>
              <a:t>Exploiting Context</a:t>
            </a:r>
          </a:p>
        </p:txBody>
      </p:sp>
      <p:sp>
        <p:nvSpPr>
          <p:cNvPr id="3" name="Content Placeholder 2">
            <a:extLst>
              <a:ext uri="{FF2B5EF4-FFF2-40B4-BE49-F238E27FC236}">
                <a16:creationId xmlns:a16="http://schemas.microsoft.com/office/drawing/2014/main" id="{98A385E8-D17B-CF4A-A910-8815134B3A20}"/>
              </a:ext>
            </a:extLst>
          </p:cNvPr>
          <p:cNvSpPr>
            <a:spLocks noGrp="1"/>
          </p:cNvSpPr>
          <p:nvPr>
            <p:ph idx="1"/>
          </p:nvPr>
        </p:nvSpPr>
        <p:spPr/>
        <p:txBody>
          <a:bodyPr/>
          <a:lstStyle/>
          <a:p>
            <a:r>
              <a:rPr lang="en-US" dirty="0"/>
              <a:t>When deciding the entity type exclusively on local context, important information may be missed </a:t>
            </a:r>
          </a:p>
          <a:p>
            <a:pPr lvl="1"/>
            <a:r>
              <a:rPr lang="en-GB" dirty="0"/>
              <a:t>The release of </a:t>
            </a:r>
            <a:r>
              <a:rPr lang="en-GB" i="1" dirty="0"/>
              <a:t>Harry Potter and the Philosopher's Stone</a:t>
            </a:r>
            <a:r>
              <a:rPr lang="en-GB" dirty="0"/>
              <a:t> in </a:t>
            </a:r>
            <a:r>
              <a:rPr lang="en-GB" u="sng" dirty="0"/>
              <a:t>2001 was </a:t>
            </a:r>
            <a:r>
              <a:rPr lang="en-GB" b="1" u="sng" dirty="0"/>
              <a:t>Watson's</a:t>
            </a:r>
            <a:r>
              <a:rPr lang="en-GB" u="sng" dirty="0"/>
              <a:t> </a:t>
            </a:r>
            <a:r>
              <a:rPr lang="en-GB" dirty="0">
                <a:solidFill>
                  <a:schemeClr val="bg1">
                    <a:lumMod val="85000"/>
                  </a:schemeClr>
                </a:solidFill>
              </a:rPr>
              <a:t>debut screen performance</a:t>
            </a:r>
            <a:endParaRPr lang="en-GB" dirty="0"/>
          </a:p>
          <a:p>
            <a:pPr lvl="1"/>
            <a:r>
              <a:rPr lang="en-GB" dirty="0"/>
              <a:t>Although the system is primarily an </a:t>
            </a:r>
            <a:r>
              <a:rPr lang="en-GB" u="sng" dirty="0"/>
              <a:t>IBM effort, </a:t>
            </a:r>
            <a:r>
              <a:rPr lang="en-GB" b="1" u="sng" dirty="0"/>
              <a:t>Watson's</a:t>
            </a:r>
            <a:r>
              <a:rPr lang="en-GB" u="sng" dirty="0"/>
              <a:t> </a:t>
            </a:r>
            <a:r>
              <a:rPr lang="en-GB" dirty="0">
                <a:solidFill>
                  <a:schemeClr val="bg1">
                    <a:lumMod val="85000"/>
                  </a:schemeClr>
                </a:solidFill>
              </a:rPr>
              <a:t>development involved faculty and graduate students</a:t>
            </a:r>
            <a:endParaRPr lang="en-US" dirty="0"/>
          </a:p>
          <a:p>
            <a:endParaRPr lang="en-US" dirty="0"/>
          </a:p>
          <a:p>
            <a:r>
              <a:rPr lang="en-US" dirty="0"/>
              <a:t>Idea: consider a model that takes into the account the sequential structure of language and exploits sentence context</a:t>
            </a:r>
          </a:p>
        </p:txBody>
      </p:sp>
      <p:sp>
        <p:nvSpPr>
          <p:cNvPr id="4" name="Footer Placeholder 3">
            <a:extLst>
              <a:ext uri="{FF2B5EF4-FFF2-40B4-BE49-F238E27FC236}">
                <a16:creationId xmlns:a16="http://schemas.microsoft.com/office/drawing/2014/main" id="{DD4C7D95-2B0E-6145-84A7-4188659F6E93}"/>
              </a:ext>
            </a:extLst>
          </p:cNvPr>
          <p:cNvSpPr>
            <a:spLocks noGrp="1"/>
          </p:cNvSpPr>
          <p:nvPr>
            <p:ph type="ftr" sz="quarter" idx="10"/>
          </p:nvPr>
        </p:nvSpPr>
        <p:spPr/>
        <p:txBody>
          <a:bodyPr/>
          <a:lstStyle/>
          <a:p>
            <a:r>
              <a:rPr lang="fr-CH"/>
              <a:t>©2024, Karl Aberer, EPFL-IC, Laboratoire de systèmes d'informations répartis </a:t>
            </a:r>
            <a:endParaRPr lang="en-GB" dirty="0"/>
          </a:p>
        </p:txBody>
      </p:sp>
    </p:spTree>
    <p:extLst>
      <p:ext uri="{BB962C8B-B14F-4D97-AF65-F5344CB8AC3E}">
        <p14:creationId xmlns:p14="http://schemas.microsoft.com/office/powerpoint/2010/main" val="36581887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Generative Probabilistic Model</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Sequence of words (known): 	</a:t>
                </a:r>
                <a14:m>
                  <m:oMath xmlns:m="http://schemas.openxmlformats.org/officeDocument/2006/math">
                    <m:r>
                      <a:rPr lang="en-US" i="1" dirty="0" smtClean="0">
                        <a:latin typeface="Cambria Math" panose="02040503050406030204" pitchFamily="18" charset="0"/>
                      </a:rPr>
                      <m:t>𝑊</m:t>
                    </m:r>
                    <m:r>
                      <a:rPr lang="en-US" i="1" dirty="0" smtClean="0">
                        <a:latin typeface="Cambria Math" panose="02040503050406030204" pitchFamily="18" charset="0"/>
                      </a:rPr>
                      <m:t> = (</m:t>
                    </m:r>
                    <m:r>
                      <a:rPr lang="en-US" i="1" dirty="0" smtClean="0">
                        <a:latin typeface="Cambria Math" panose="02040503050406030204" pitchFamily="18" charset="0"/>
                      </a:rPr>
                      <m:t>𝑤</m:t>
                    </m:r>
                    <m:r>
                      <a:rPr lang="en-US" i="1" baseline="-25000" dirty="0">
                        <a:latin typeface="Cambria Math" panose="02040503050406030204" pitchFamily="18" charset="0"/>
                      </a:rPr>
                      <m:t>1</m:t>
                    </m:r>
                    <m:r>
                      <a:rPr lang="en-US" i="1" dirty="0">
                        <a:latin typeface="Cambria Math" panose="02040503050406030204" pitchFamily="18" charset="0"/>
                      </a:rPr>
                      <m:t>, </m:t>
                    </m:r>
                    <m:r>
                      <a:rPr lang="en-US" i="1" dirty="0">
                        <a:latin typeface="Cambria Math" panose="02040503050406030204" pitchFamily="18" charset="0"/>
                      </a:rPr>
                      <m:t>𝑤</m:t>
                    </m:r>
                    <m:r>
                      <a:rPr lang="en-US" i="1" baseline="-25000" dirty="0">
                        <a:latin typeface="Cambria Math" panose="02040503050406030204" pitchFamily="18" charset="0"/>
                      </a:rPr>
                      <m:t>2</m:t>
                    </m:r>
                    <m:r>
                      <a:rPr lang="en-US" i="1" dirty="0">
                        <a:latin typeface="Cambria Math" panose="02040503050406030204" pitchFamily="18" charset="0"/>
                      </a:rPr>
                      <m:t>, </m:t>
                    </m:r>
                    <m:r>
                      <a:rPr lang="en-US" i="1" dirty="0">
                        <a:latin typeface="Cambria Math" panose="02040503050406030204" pitchFamily="18" charset="0"/>
                      </a:rPr>
                      <m:t>𝑤</m:t>
                    </m:r>
                    <m:r>
                      <a:rPr lang="en-US" i="1" baseline="-25000" dirty="0">
                        <a:latin typeface="Cambria Math" panose="02040503050406030204" pitchFamily="18" charset="0"/>
                      </a:rPr>
                      <m:t>3</m:t>
                    </m:r>
                    <m:r>
                      <a:rPr lang="en-US" i="1" dirty="0">
                        <a:latin typeface="Cambria Math" panose="02040503050406030204" pitchFamily="18" charset="0"/>
                      </a:rPr>
                      <m:t>, …, </m:t>
                    </m:r>
                    <m:r>
                      <a:rPr lang="en-US" i="1" dirty="0" err="1">
                        <a:latin typeface="Cambria Math" panose="02040503050406030204" pitchFamily="18" charset="0"/>
                      </a:rPr>
                      <m:t>𝑤</m:t>
                    </m:r>
                    <m:r>
                      <a:rPr lang="en-US" i="1" baseline="-25000" dirty="0" err="1">
                        <a:latin typeface="Cambria Math" panose="02040503050406030204" pitchFamily="18" charset="0"/>
                      </a:rPr>
                      <m:t>𝑛</m:t>
                    </m:r>
                    <m:r>
                      <a:rPr lang="en-US" i="1" dirty="0">
                        <a:latin typeface="Cambria Math" panose="02040503050406030204" pitchFamily="18" charset="0"/>
                      </a:rPr>
                      <m:t>)</m:t>
                    </m:r>
                  </m:oMath>
                </a14:m>
                <a:endParaRPr lang="en-US" dirty="0"/>
              </a:p>
              <a:p>
                <a:r>
                  <a:rPr lang="en-US" dirty="0"/>
                  <a:t>Sequence of labels (unknown):  </a:t>
                </a:r>
                <a14:m>
                  <m:oMath xmlns:m="http://schemas.openxmlformats.org/officeDocument/2006/math">
                    <m:r>
                      <a:rPr lang="en-US" i="1" dirty="0" smtClean="0">
                        <a:latin typeface="Cambria Math" panose="02040503050406030204" pitchFamily="18" charset="0"/>
                      </a:rPr>
                      <m:t>𝐸</m:t>
                    </m:r>
                    <m:r>
                      <a:rPr lang="en-US" i="1" dirty="0" smtClean="0">
                        <a:latin typeface="Cambria Math" panose="02040503050406030204" pitchFamily="18" charset="0"/>
                      </a:rPr>
                      <m:t> = (</m:t>
                    </m:r>
                    <m:r>
                      <a:rPr lang="en-US" i="1" dirty="0" smtClean="0">
                        <a:latin typeface="Cambria Math" panose="02040503050406030204" pitchFamily="18" charset="0"/>
                      </a:rPr>
                      <m:t>𝑒</m:t>
                    </m:r>
                    <m:r>
                      <a:rPr lang="en-US" i="1" baseline="-25000" dirty="0">
                        <a:latin typeface="Cambria Math" panose="02040503050406030204" pitchFamily="18" charset="0"/>
                      </a:rPr>
                      <m:t>1</m:t>
                    </m:r>
                    <m:r>
                      <a:rPr lang="en-US" i="1" dirty="0">
                        <a:latin typeface="Cambria Math" panose="02040503050406030204" pitchFamily="18" charset="0"/>
                      </a:rPr>
                      <m:t>, </m:t>
                    </m:r>
                    <m:r>
                      <a:rPr lang="en-US" i="1" dirty="0">
                        <a:latin typeface="Cambria Math" panose="02040503050406030204" pitchFamily="18" charset="0"/>
                      </a:rPr>
                      <m:t>𝑒</m:t>
                    </m:r>
                    <m:r>
                      <a:rPr lang="en-US" i="1" baseline="-25000" dirty="0">
                        <a:latin typeface="Cambria Math" panose="02040503050406030204" pitchFamily="18" charset="0"/>
                      </a:rPr>
                      <m:t>2</m:t>
                    </m:r>
                    <m:r>
                      <a:rPr lang="en-US" i="1" dirty="0">
                        <a:latin typeface="Cambria Math" panose="02040503050406030204" pitchFamily="18" charset="0"/>
                      </a:rPr>
                      <m:t>, </m:t>
                    </m:r>
                    <m:r>
                      <a:rPr lang="en-US" i="1" dirty="0">
                        <a:latin typeface="Cambria Math" panose="02040503050406030204" pitchFamily="18" charset="0"/>
                      </a:rPr>
                      <m:t>𝑒</m:t>
                    </m:r>
                    <m:r>
                      <a:rPr lang="en-US" i="1" baseline="-25000" dirty="0">
                        <a:latin typeface="Cambria Math" panose="02040503050406030204" pitchFamily="18" charset="0"/>
                      </a:rPr>
                      <m:t>3</m:t>
                    </m:r>
                    <m:r>
                      <a:rPr lang="en-US" i="1" dirty="0">
                        <a:latin typeface="Cambria Math" panose="02040503050406030204" pitchFamily="18" charset="0"/>
                      </a:rPr>
                      <m:t>, …, </m:t>
                    </m:r>
                    <m:r>
                      <a:rPr lang="en-US" i="1" dirty="0" err="1">
                        <a:latin typeface="Cambria Math" panose="02040503050406030204" pitchFamily="18" charset="0"/>
                      </a:rPr>
                      <m:t>𝑒</m:t>
                    </m:r>
                    <m:r>
                      <a:rPr lang="en-US" i="1" baseline="-25000" dirty="0" err="1">
                        <a:latin typeface="Cambria Math" panose="02040503050406030204" pitchFamily="18" charset="0"/>
                      </a:rPr>
                      <m:t>𝑛</m:t>
                    </m:r>
                    <m:r>
                      <a:rPr lang="en-US" i="1" dirty="0">
                        <a:latin typeface="Cambria Math" panose="02040503050406030204" pitchFamily="18" charset="0"/>
                      </a:rPr>
                      <m:t>)</m:t>
                    </m:r>
                  </m:oMath>
                </a14:m>
                <a:br>
                  <a:rPr lang="en-US" dirty="0"/>
                </a:br>
                <a:endParaRPr lang="en-US" dirty="0"/>
              </a:p>
              <a:p>
                <a:r>
                  <a:rPr lang="en-US" dirty="0"/>
                  <a:t>Assume the text is produced by a probabilistic process: </a:t>
                </a:r>
              </a:p>
              <a:p>
                <a:pPr/>
                <a14:m>
                  <m:oMathPara xmlns:m="http://schemas.openxmlformats.org/officeDocument/2006/math">
                    <m:oMathParaPr>
                      <m:jc m:val="centerGroup"/>
                    </m:oMathParaPr>
                    <m:oMath xmlns:m="http://schemas.openxmlformats.org/officeDocument/2006/math">
                      <m:r>
                        <a:rPr lang="fr-CH" b="0" i="1" smtClean="0">
                          <a:latin typeface="Cambria Math" charset="0"/>
                        </a:rPr>
                        <m:t>𝑃</m:t>
                      </m:r>
                      <m:r>
                        <a:rPr lang="fr-CH" b="0" i="1" smtClean="0">
                          <a:latin typeface="Cambria Math" charset="0"/>
                        </a:rPr>
                        <m:t>(</m:t>
                      </m:r>
                      <m:r>
                        <a:rPr lang="fr-CH" b="0" i="1" smtClean="0">
                          <a:latin typeface="Cambria Math" charset="0"/>
                        </a:rPr>
                        <m:t>𝐸</m:t>
                      </m:r>
                      <m:r>
                        <a:rPr lang="fr-CH" b="0" i="1" smtClean="0">
                          <a:latin typeface="Cambria Math" charset="0"/>
                        </a:rPr>
                        <m:t>,</m:t>
                      </m:r>
                      <m:r>
                        <a:rPr lang="fr-CH" b="0" i="1" smtClean="0">
                          <a:latin typeface="Cambria Math" charset="0"/>
                        </a:rPr>
                        <m:t>𝑊</m:t>
                      </m:r>
                      <m:r>
                        <a:rPr lang="fr-CH" b="0" i="1" smtClean="0">
                          <a:latin typeface="Cambria Math" charset="0"/>
                        </a:rPr>
                        <m:t>)</m:t>
                      </m:r>
                    </m:oMath>
                  </m:oMathPara>
                </a14:m>
                <a:endParaRPr lang="en-US" dirty="0"/>
              </a:p>
              <a:p>
                <a:r>
                  <a:rPr lang="en-US" dirty="0"/>
                  <a:t>Find the most probable model</a:t>
                </a:r>
              </a:p>
              <a:p>
                <a:pPr/>
                <a14:m>
                  <m:oMathPara xmlns:m="http://schemas.openxmlformats.org/officeDocument/2006/math">
                    <m:oMathParaPr>
                      <m:jc m:val="centerGroup"/>
                    </m:oMathParaPr>
                    <m:oMath xmlns:m="http://schemas.openxmlformats.org/officeDocument/2006/math">
                      <m:func>
                        <m:funcPr>
                          <m:ctrlPr>
                            <a:rPr lang="fr-CH" b="0" i="1" smtClean="0">
                              <a:latin typeface="Cambria Math" panose="02040503050406030204" pitchFamily="18" charset="0"/>
                            </a:rPr>
                          </m:ctrlPr>
                        </m:funcPr>
                        <m:fName>
                          <m:limLow>
                            <m:limLowPr>
                              <m:ctrlPr>
                                <a:rPr lang="fr-CH" b="0" i="1" smtClean="0">
                                  <a:latin typeface="Cambria Math" panose="02040503050406030204" pitchFamily="18" charset="0"/>
                                </a:rPr>
                              </m:ctrlPr>
                            </m:limLowPr>
                            <m:e>
                              <m:r>
                                <m:rPr>
                                  <m:sty m:val="p"/>
                                </m:rPr>
                                <a:rPr lang="fr-CH" b="0" i="0" smtClean="0">
                                  <a:latin typeface="Cambria Math" charset="0"/>
                                </a:rPr>
                                <m:t>argmax</m:t>
                              </m:r>
                            </m:e>
                            <m:lim>
                              <m:r>
                                <a:rPr lang="fr-CH" b="0" i="1" smtClean="0">
                                  <a:latin typeface="Cambria Math" charset="0"/>
                                </a:rPr>
                                <m:t>𝐸</m:t>
                              </m:r>
                            </m:lim>
                          </m:limLow>
                        </m:fName>
                        <m:e>
                          <m:r>
                            <a:rPr lang="fr-CH" b="0" i="1" smtClean="0">
                              <a:latin typeface="Cambria Math" charset="0"/>
                            </a:rPr>
                            <m:t>𝑃</m:t>
                          </m:r>
                          <m:r>
                            <a:rPr lang="fr-CH" b="0" i="1" smtClean="0">
                              <a:latin typeface="Cambria Math" charset="0"/>
                            </a:rPr>
                            <m:t>(</m:t>
                          </m:r>
                          <m:r>
                            <a:rPr lang="fr-CH" b="0" i="1" smtClean="0">
                              <a:latin typeface="Cambria Math" charset="0"/>
                            </a:rPr>
                            <m:t>𝐸</m:t>
                          </m:r>
                          <m:r>
                            <a:rPr lang="fr-CH" b="0" i="1" smtClean="0">
                              <a:latin typeface="Cambria Math" charset="0"/>
                            </a:rPr>
                            <m:t>|</m:t>
                          </m:r>
                          <m:r>
                            <a:rPr lang="fr-CH" b="0" i="1" smtClean="0">
                              <a:latin typeface="Cambria Math" charset="0"/>
                            </a:rPr>
                            <m:t>𝑊</m:t>
                          </m:r>
                          <m:r>
                            <a:rPr lang="fr-CH" b="0" i="1" smtClean="0">
                              <a:latin typeface="Cambria Math" charset="0"/>
                            </a:rPr>
                            <m:t>)</m:t>
                          </m:r>
                        </m:e>
                      </m:func>
                    </m:oMath>
                  </m:oMathPara>
                </a14:m>
                <a:endParaRPr lang="en-US" dirty="0"/>
              </a:p>
              <a:p>
                <a:r>
                  <a:rPr lang="en-US" dirty="0"/>
                  <a:t>Bayes Law</a:t>
                </a:r>
              </a:p>
              <a:p>
                <a:pPr algn="ctr"/>
                <a14:m>
                  <m:oMath xmlns:m="http://schemas.openxmlformats.org/officeDocument/2006/math">
                    <m:func>
                      <m:funcPr>
                        <m:ctrlPr>
                          <a:rPr lang="fr-CH" i="1">
                            <a:latin typeface="Cambria Math" panose="02040503050406030204" pitchFamily="18" charset="0"/>
                          </a:rPr>
                        </m:ctrlPr>
                      </m:funcPr>
                      <m:fName>
                        <m:limLow>
                          <m:limLowPr>
                            <m:ctrlPr>
                              <a:rPr lang="fr-CH" i="1">
                                <a:latin typeface="Cambria Math" panose="02040503050406030204" pitchFamily="18" charset="0"/>
                              </a:rPr>
                            </m:ctrlPr>
                          </m:limLowPr>
                          <m:e>
                            <m:r>
                              <m:rPr>
                                <m:sty m:val="p"/>
                              </m:rPr>
                              <a:rPr lang="fr-CH">
                                <a:latin typeface="Cambria Math" charset="0"/>
                              </a:rPr>
                              <m:t>argmax</m:t>
                            </m:r>
                          </m:e>
                          <m:lim>
                            <m:r>
                              <a:rPr lang="fr-CH" i="1">
                                <a:latin typeface="Cambria Math" charset="0"/>
                              </a:rPr>
                              <m:t>𝐸</m:t>
                            </m:r>
                          </m:lim>
                        </m:limLow>
                      </m:fName>
                      <m:e>
                        <m:r>
                          <a:rPr lang="fr-CH" i="1">
                            <a:latin typeface="Cambria Math" charset="0"/>
                          </a:rPr>
                          <m:t>𝑃</m:t>
                        </m:r>
                        <m:r>
                          <a:rPr lang="fr-CH" i="1">
                            <a:latin typeface="Cambria Math" charset="0"/>
                          </a:rPr>
                          <m:t>(</m:t>
                        </m:r>
                        <m:r>
                          <a:rPr lang="fr-CH" i="1">
                            <a:latin typeface="Cambria Math" charset="0"/>
                          </a:rPr>
                          <m:t>𝐸</m:t>
                        </m:r>
                        <m:r>
                          <a:rPr lang="fr-CH" i="1">
                            <a:latin typeface="Cambria Math" charset="0"/>
                          </a:rPr>
                          <m:t>|</m:t>
                        </m:r>
                        <m:r>
                          <a:rPr lang="fr-CH" i="1">
                            <a:latin typeface="Cambria Math" charset="0"/>
                          </a:rPr>
                          <m:t>𝑊</m:t>
                        </m:r>
                        <m:r>
                          <a:rPr lang="fr-CH" i="1">
                            <a:latin typeface="Cambria Math" charset="0"/>
                          </a:rPr>
                          <m:t>)</m:t>
                        </m:r>
                      </m:e>
                    </m:func>
                    <m:r>
                      <a:rPr lang="fr-CH" i="1">
                        <a:latin typeface="Cambria Math" charset="0"/>
                      </a:rPr>
                      <m:t> </m:t>
                    </m:r>
                  </m:oMath>
                </a14:m>
                <a:r>
                  <a:rPr lang="en-US" dirty="0"/>
                  <a:t>=</a:t>
                </a:r>
                <a:r>
                  <a:rPr lang="fr-CH" dirty="0"/>
                  <a:t> </a:t>
                </a:r>
                <a14:m>
                  <m:oMath xmlns:m="http://schemas.openxmlformats.org/officeDocument/2006/math">
                    <m:func>
                      <m:funcPr>
                        <m:ctrlPr>
                          <a:rPr lang="fr-CH" i="1">
                            <a:latin typeface="Cambria Math" panose="02040503050406030204" pitchFamily="18" charset="0"/>
                          </a:rPr>
                        </m:ctrlPr>
                      </m:funcPr>
                      <m:fName>
                        <m:limLow>
                          <m:limLowPr>
                            <m:ctrlPr>
                              <a:rPr lang="fr-CH" i="1">
                                <a:latin typeface="Cambria Math" panose="02040503050406030204" pitchFamily="18" charset="0"/>
                              </a:rPr>
                            </m:ctrlPr>
                          </m:limLowPr>
                          <m:e>
                            <m:r>
                              <m:rPr>
                                <m:sty m:val="p"/>
                              </m:rPr>
                              <a:rPr lang="fr-CH">
                                <a:latin typeface="Cambria Math" charset="0"/>
                              </a:rPr>
                              <m:t>argmax</m:t>
                            </m:r>
                          </m:e>
                          <m:lim>
                            <m:r>
                              <a:rPr lang="fr-CH" i="1">
                                <a:latin typeface="Cambria Math" charset="0"/>
                              </a:rPr>
                              <m:t>𝐸</m:t>
                            </m:r>
                          </m:lim>
                        </m:limLow>
                      </m:fName>
                      <m:e>
                        <m:r>
                          <a:rPr lang="fr-CH" b="0" i="1" smtClean="0">
                            <a:latin typeface="Cambria Math" charset="0"/>
                          </a:rPr>
                          <m:t>𝑃</m:t>
                        </m:r>
                        <m:r>
                          <a:rPr lang="fr-CH" b="0" i="1" smtClean="0">
                            <a:latin typeface="Cambria Math" charset="0"/>
                          </a:rPr>
                          <m:t>(</m:t>
                        </m:r>
                        <m:r>
                          <a:rPr lang="fr-CH" b="0" i="1" smtClean="0">
                            <a:latin typeface="Cambria Math" charset="0"/>
                          </a:rPr>
                          <m:t>𝐸</m:t>
                        </m:r>
                        <m:r>
                          <a:rPr lang="fr-CH" b="0" i="1" smtClean="0">
                            <a:latin typeface="Cambria Math" charset="0"/>
                          </a:rPr>
                          <m:t>)</m:t>
                        </m:r>
                        <m:r>
                          <a:rPr lang="fr-CH" i="1">
                            <a:latin typeface="Cambria Math" charset="0"/>
                          </a:rPr>
                          <m:t>𝑃</m:t>
                        </m:r>
                        <m:r>
                          <a:rPr lang="fr-CH" i="1">
                            <a:latin typeface="Cambria Math" charset="0"/>
                          </a:rPr>
                          <m:t>(</m:t>
                        </m:r>
                        <m:r>
                          <a:rPr lang="fr-CH" b="0" i="1" smtClean="0">
                            <a:latin typeface="Cambria Math" charset="0"/>
                          </a:rPr>
                          <m:t>𝑊</m:t>
                        </m:r>
                        <m:r>
                          <a:rPr lang="fr-CH" i="1">
                            <a:latin typeface="Cambria Math" charset="0"/>
                          </a:rPr>
                          <m:t>|</m:t>
                        </m:r>
                        <m:r>
                          <a:rPr lang="fr-CH" b="0" i="1" smtClean="0">
                            <a:latin typeface="Cambria Math" charset="0"/>
                          </a:rPr>
                          <m:t>𝐸</m:t>
                        </m:r>
                        <m:r>
                          <a:rPr lang="fr-CH" i="1">
                            <a:latin typeface="Cambria Math" charset="0"/>
                          </a:rPr>
                          <m:t>)</m:t>
                        </m:r>
                      </m:e>
                    </m:func>
                  </m:oMath>
                </a14:m>
                <a:endParaRPr lang="en-US" dirty="0"/>
              </a:p>
              <a:p>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412" t="-1307" b="-4139"/>
                </a:stretch>
              </a:blipFill>
            </p:spPr>
            <p:txBody>
              <a:bodyPr/>
              <a:lstStyle/>
              <a:p>
                <a:r>
                  <a:rPr lang="en-CH">
                    <a:noFill/>
                  </a:rPr>
                  <a:t> </a:t>
                </a:r>
              </a:p>
            </p:txBody>
          </p:sp>
        </mc:Fallback>
      </mc:AlternateContent>
      <p:sp>
        <p:nvSpPr>
          <p:cNvPr id="4" name="Footer Placeholder 3"/>
          <p:cNvSpPr>
            <a:spLocks noGrp="1"/>
          </p:cNvSpPr>
          <p:nvPr>
            <p:ph type="ftr" sz="quarter" idx="10"/>
          </p:nvPr>
        </p:nvSpPr>
        <p:spPr/>
        <p:txBody>
          <a:bodyPr/>
          <a:lstStyle/>
          <a:p>
            <a:r>
              <a:rPr lang="fr-CH"/>
              <a:t>©2024, Karl Aberer, EPFL-IC, Laboratoire de systèmes d'informations répartis </a:t>
            </a:r>
            <a:endParaRPr lang="en-GB" dirty="0"/>
          </a:p>
        </p:txBody>
      </p:sp>
    </p:spTree>
    <p:extLst>
      <p:ext uri="{BB962C8B-B14F-4D97-AF65-F5344CB8AC3E}">
        <p14:creationId xmlns:p14="http://schemas.microsoft.com/office/powerpoint/2010/main" val="19930988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Approximation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Label transition probabilities (bigram model)</a:t>
                </a:r>
              </a:p>
              <a:p>
                <a:pPr/>
                <a14:m>
                  <m:oMathPara xmlns:m="http://schemas.openxmlformats.org/officeDocument/2006/math">
                    <m:oMathParaPr>
                      <m:jc m:val="centerGroup"/>
                    </m:oMathParaPr>
                    <m:oMath xmlns:m="http://schemas.openxmlformats.org/officeDocument/2006/math">
                      <m:r>
                        <a:rPr lang="fr-CH" b="0" i="1" smtClean="0">
                          <a:latin typeface="Cambria Math" charset="0"/>
                        </a:rPr>
                        <m:t>𝑃</m:t>
                      </m:r>
                      <m:d>
                        <m:dPr>
                          <m:ctrlPr>
                            <a:rPr lang="fr-CH" b="0" i="1" smtClean="0">
                              <a:latin typeface="Cambria Math" panose="02040503050406030204" pitchFamily="18" charset="0"/>
                            </a:rPr>
                          </m:ctrlPr>
                        </m:dPr>
                        <m:e>
                          <m:r>
                            <a:rPr lang="fr-CH" b="0" i="1" smtClean="0">
                              <a:latin typeface="Cambria Math" charset="0"/>
                            </a:rPr>
                            <m:t>𝐸</m:t>
                          </m:r>
                        </m:e>
                      </m:d>
                      <m:r>
                        <a:rPr lang="fr-CH" b="0" i="1" smtClean="0">
                          <a:latin typeface="Cambria Math" charset="0"/>
                        </a:rPr>
                        <m:t>=</m:t>
                      </m:r>
                      <m:r>
                        <a:rPr lang="fr-CH" b="0" i="1" smtClean="0">
                          <a:latin typeface="Cambria Math" charset="0"/>
                        </a:rPr>
                        <m:t>𝑃</m:t>
                      </m:r>
                      <m:r>
                        <a:rPr lang="fr-CH" b="0" i="1" smtClean="0">
                          <a:latin typeface="Cambria Math" charset="0"/>
                        </a:rPr>
                        <m:t>(</m:t>
                      </m:r>
                      <m:sSub>
                        <m:sSubPr>
                          <m:ctrlPr>
                            <a:rPr lang="fr-CH" b="0" i="1" smtClean="0">
                              <a:latin typeface="Cambria Math" panose="02040503050406030204" pitchFamily="18" charset="0"/>
                            </a:rPr>
                          </m:ctrlPr>
                        </m:sSubPr>
                        <m:e>
                          <m:r>
                            <a:rPr lang="fr-CH" b="0" i="1" smtClean="0">
                              <a:latin typeface="Cambria Math" charset="0"/>
                            </a:rPr>
                            <m:t>𝑒</m:t>
                          </m:r>
                        </m:e>
                        <m:sub>
                          <m:r>
                            <a:rPr lang="fr-CH" b="0" i="1" smtClean="0">
                              <a:latin typeface="Cambria Math" charset="0"/>
                            </a:rPr>
                            <m:t>1</m:t>
                          </m:r>
                        </m:sub>
                      </m:sSub>
                      <m:r>
                        <a:rPr lang="fr-CH" b="0" i="1" smtClean="0">
                          <a:latin typeface="Cambria Math" charset="0"/>
                        </a:rPr>
                        <m:t>,…,</m:t>
                      </m:r>
                      <m:sSub>
                        <m:sSubPr>
                          <m:ctrlPr>
                            <a:rPr lang="fr-CH" b="0" i="1" smtClean="0">
                              <a:latin typeface="Cambria Math" panose="02040503050406030204" pitchFamily="18" charset="0"/>
                            </a:rPr>
                          </m:ctrlPr>
                        </m:sSubPr>
                        <m:e>
                          <m:r>
                            <a:rPr lang="fr-CH" b="0" i="1" smtClean="0">
                              <a:latin typeface="Cambria Math" charset="0"/>
                            </a:rPr>
                            <m:t>𝑒</m:t>
                          </m:r>
                        </m:e>
                        <m:sub>
                          <m:r>
                            <a:rPr lang="fr-CH" b="0" i="1" smtClean="0">
                              <a:latin typeface="Cambria Math" charset="0"/>
                            </a:rPr>
                            <m:t>𝑛</m:t>
                          </m:r>
                        </m:sub>
                      </m:sSub>
                      <m:r>
                        <a:rPr lang="fr-CH" b="0" i="1" smtClean="0">
                          <a:latin typeface="Cambria Math" charset="0"/>
                        </a:rPr>
                        <m:t>)</m:t>
                      </m:r>
                      <m:r>
                        <a:rPr lang="fr-CH" b="0" i="1" smtClean="0">
                          <a:latin typeface="Cambria Math" charset="0"/>
                          <a:ea typeface="Cambria Math" charset="0"/>
                          <a:cs typeface="Cambria Math" charset="0"/>
                        </a:rPr>
                        <m:t>≈</m:t>
                      </m:r>
                      <m:nary>
                        <m:naryPr>
                          <m:chr m:val="∏"/>
                          <m:supHide m:val="on"/>
                          <m:ctrlPr>
                            <a:rPr lang="fr-CH" b="0" i="1" smtClean="0">
                              <a:latin typeface="Cambria Math" panose="02040503050406030204" pitchFamily="18" charset="0"/>
                              <a:ea typeface="Cambria Math" charset="0"/>
                              <a:cs typeface="Cambria Math" charset="0"/>
                            </a:rPr>
                          </m:ctrlPr>
                        </m:naryPr>
                        <m:sub>
                          <m:r>
                            <m:rPr>
                              <m:brk m:alnAt="7"/>
                            </m:rPr>
                            <a:rPr lang="fr-CH" b="0" i="1" smtClean="0">
                              <a:latin typeface="Cambria Math" charset="0"/>
                              <a:ea typeface="Cambria Math" charset="0"/>
                              <a:cs typeface="Cambria Math" charset="0"/>
                            </a:rPr>
                            <m:t>𝑖</m:t>
                          </m:r>
                          <m:r>
                            <a:rPr lang="fr-CH" b="0" i="1" smtClean="0">
                              <a:latin typeface="Cambria Math" charset="0"/>
                              <a:ea typeface="Cambria Math" charset="0"/>
                              <a:cs typeface="Cambria Math" charset="0"/>
                            </a:rPr>
                            <m:t>=2,…,</m:t>
                          </m:r>
                          <m:r>
                            <a:rPr lang="fr-CH" b="0" i="1" smtClean="0">
                              <a:latin typeface="Cambria Math" charset="0"/>
                              <a:ea typeface="Cambria Math" charset="0"/>
                              <a:cs typeface="Cambria Math" charset="0"/>
                            </a:rPr>
                            <m:t>𝑛</m:t>
                          </m:r>
                        </m:sub>
                        <m:sup/>
                        <m:e>
                          <m:sSub>
                            <m:sSubPr>
                              <m:ctrlPr>
                                <a:rPr lang="fr-CH" b="0" i="1" smtClean="0">
                                  <a:latin typeface="Cambria Math" panose="02040503050406030204" pitchFamily="18" charset="0"/>
                                  <a:ea typeface="Cambria Math" charset="0"/>
                                  <a:cs typeface="Cambria Math" charset="0"/>
                                </a:rPr>
                              </m:ctrlPr>
                            </m:sSubPr>
                            <m:e>
                              <m:r>
                                <a:rPr lang="fr-CH" b="0" i="1" smtClean="0">
                                  <a:latin typeface="Cambria Math" charset="0"/>
                                  <a:ea typeface="Cambria Math" charset="0"/>
                                  <a:cs typeface="Cambria Math" charset="0"/>
                                </a:rPr>
                                <m:t>𝑃</m:t>
                              </m:r>
                            </m:e>
                            <m:sub>
                              <m:r>
                                <a:rPr lang="fr-CH" b="0" i="1" smtClean="0">
                                  <a:latin typeface="Cambria Math" charset="0"/>
                                  <a:ea typeface="Cambria Math" charset="0"/>
                                  <a:cs typeface="Cambria Math" charset="0"/>
                                </a:rPr>
                                <m:t>𝐸</m:t>
                              </m:r>
                            </m:sub>
                          </m:sSub>
                          <m:r>
                            <a:rPr lang="fr-CH" b="0" i="1" smtClean="0">
                              <a:latin typeface="Cambria Math" charset="0"/>
                              <a:ea typeface="Cambria Math" charset="0"/>
                              <a:cs typeface="Cambria Math" charset="0"/>
                            </a:rPr>
                            <m:t>(</m:t>
                          </m:r>
                          <m:sSub>
                            <m:sSubPr>
                              <m:ctrlPr>
                                <a:rPr lang="fr-CH" b="0" i="1" smtClean="0">
                                  <a:latin typeface="Cambria Math" panose="02040503050406030204" pitchFamily="18" charset="0"/>
                                  <a:ea typeface="Cambria Math" charset="0"/>
                                  <a:cs typeface="Cambria Math" charset="0"/>
                                </a:rPr>
                              </m:ctrlPr>
                            </m:sSubPr>
                            <m:e>
                              <m:r>
                                <a:rPr lang="fr-CH" b="0" i="1" smtClean="0">
                                  <a:latin typeface="Cambria Math" charset="0"/>
                                  <a:ea typeface="Cambria Math" charset="0"/>
                                  <a:cs typeface="Cambria Math" charset="0"/>
                                </a:rPr>
                                <m:t>𝑒</m:t>
                              </m:r>
                            </m:e>
                            <m:sub>
                              <m:r>
                                <a:rPr lang="fr-CH" b="0" i="1" smtClean="0">
                                  <a:latin typeface="Cambria Math" charset="0"/>
                                  <a:ea typeface="Cambria Math" charset="0"/>
                                  <a:cs typeface="Cambria Math" charset="0"/>
                                </a:rPr>
                                <m:t>𝑖</m:t>
                              </m:r>
                            </m:sub>
                          </m:sSub>
                          <m:r>
                            <a:rPr lang="fr-CH" b="0" i="1" smtClean="0">
                              <a:latin typeface="Cambria Math" charset="0"/>
                              <a:ea typeface="Cambria Math" charset="0"/>
                              <a:cs typeface="Cambria Math" charset="0"/>
                            </a:rPr>
                            <m:t>|</m:t>
                          </m:r>
                          <m:sSub>
                            <m:sSubPr>
                              <m:ctrlPr>
                                <a:rPr lang="fr-CH" b="0" i="1" smtClean="0">
                                  <a:latin typeface="Cambria Math" panose="02040503050406030204" pitchFamily="18" charset="0"/>
                                  <a:ea typeface="Cambria Math" charset="0"/>
                                  <a:cs typeface="Cambria Math" charset="0"/>
                                </a:rPr>
                              </m:ctrlPr>
                            </m:sSubPr>
                            <m:e>
                              <m:r>
                                <a:rPr lang="fr-CH" b="0" i="1" smtClean="0">
                                  <a:latin typeface="Cambria Math" charset="0"/>
                                  <a:ea typeface="Cambria Math" charset="0"/>
                                  <a:cs typeface="Cambria Math" charset="0"/>
                                </a:rPr>
                                <m:t>𝑒</m:t>
                              </m:r>
                            </m:e>
                            <m:sub>
                              <m:r>
                                <a:rPr lang="fr-CH" b="0" i="1" smtClean="0">
                                  <a:latin typeface="Cambria Math" charset="0"/>
                                  <a:ea typeface="Cambria Math" charset="0"/>
                                  <a:cs typeface="Cambria Math" charset="0"/>
                                </a:rPr>
                                <m:t>𝑖</m:t>
                              </m:r>
                              <m:r>
                                <a:rPr lang="fr-CH" b="0" i="1" smtClean="0">
                                  <a:latin typeface="Cambria Math" charset="0"/>
                                  <a:ea typeface="Cambria Math" charset="0"/>
                                  <a:cs typeface="Cambria Math" charset="0"/>
                                </a:rPr>
                                <m:t>−1</m:t>
                              </m:r>
                            </m:sub>
                          </m:sSub>
                          <m:r>
                            <a:rPr lang="fr-CH" b="0" i="1" smtClean="0">
                              <a:latin typeface="Cambria Math" charset="0"/>
                              <a:ea typeface="Cambria Math" charset="0"/>
                              <a:cs typeface="Cambria Math" charset="0"/>
                            </a:rPr>
                            <m:t>)</m:t>
                          </m:r>
                        </m:e>
                      </m:nary>
                    </m:oMath>
                  </m:oMathPara>
                </a14:m>
                <a:endParaRPr lang="en-US" dirty="0"/>
              </a:p>
              <a:p>
                <a:endParaRPr lang="en-US" dirty="0"/>
              </a:p>
              <a:p>
                <a:r>
                  <a:rPr lang="en-US" dirty="0"/>
                  <a:t>Word emission probabilities</a:t>
                </a:r>
              </a:p>
              <a:p>
                <a:pPr/>
                <a14:m>
                  <m:oMathPara xmlns:m="http://schemas.openxmlformats.org/officeDocument/2006/math">
                    <m:oMathParaPr>
                      <m:jc m:val="centerGroup"/>
                    </m:oMathParaPr>
                    <m:oMath xmlns:m="http://schemas.openxmlformats.org/officeDocument/2006/math">
                      <m:r>
                        <a:rPr lang="fr-CH" i="1">
                          <a:latin typeface="Cambria Math" charset="0"/>
                        </a:rPr>
                        <m:t>𝑃</m:t>
                      </m:r>
                      <m:d>
                        <m:dPr>
                          <m:ctrlPr>
                            <a:rPr lang="fr-CH" i="1">
                              <a:latin typeface="Cambria Math" panose="02040503050406030204" pitchFamily="18" charset="0"/>
                            </a:rPr>
                          </m:ctrlPr>
                        </m:dPr>
                        <m:e>
                          <m:r>
                            <a:rPr lang="fr-CH" b="0" i="1" smtClean="0">
                              <a:latin typeface="Cambria Math" charset="0"/>
                            </a:rPr>
                            <m:t>𝑊</m:t>
                          </m:r>
                          <m:r>
                            <a:rPr lang="fr-CH" b="0" i="1" smtClean="0">
                              <a:latin typeface="Cambria Math" charset="0"/>
                            </a:rPr>
                            <m:t>|</m:t>
                          </m:r>
                          <m:r>
                            <a:rPr lang="fr-CH" i="1">
                              <a:latin typeface="Cambria Math" charset="0"/>
                            </a:rPr>
                            <m:t>𝐸</m:t>
                          </m:r>
                        </m:e>
                      </m:d>
                      <m:r>
                        <a:rPr lang="fr-CH" i="1">
                          <a:latin typeface="Cambria Math" charset="0"/>
                          <a:ea typeface="Cambria Math" charset="0"/>
                          <a:cs typeface="Cambria Math" charset="0"/>
                        </a:rPr>
                        <m:t>≈</m:t>
                      </m:r>
                      <m:nary>
                        <m:naryPr>
                          <m:chr m:val="∏"/>
                          <m:supHide m:val="on"/>
                          <m:ctrlPr>
                            <a:rPr lang="fr-CH" i="1">
                              <a:latin typeface="Cambria Math" panose="02040503050406030204" pitchFamily="18" charset="0"/>
                              <a:ea typeface="Cambria Math" charset="0"/>
                              <a:cs typeface="Cambria Math" charset="0"/>
                            </a:rPr>
                          </m:ctrlPr>
                        </m:naryPr>
                        <m:sub>
                          <m:r>
                            <m:rPr>
                              <m:brk m:alnAt="7"/>
                            </m:rPr>
                            <a:rPr lang="fr-CH" i="1">
                              <a:latin typeface="Cambria Math" charset="0"/>
                              <a:ea typeface="Cambria Math" charset="0"/>
                              <a:cs typeface="Cambria Math" charset="0"/>
                            </a:rPr>
                            <m:t>𝑖</m:t>
                          </m:r>
                          <m:r>
                            <a:rPr lang="fr-CH" i="1">
                              <a:latin typeface="Cambria Math" charset="0"/>
                              <a:ea typeface="Cambria Math" charset="0"/>
                              <a:cs typeface="Cambria Math" charset="0"/>
                            </a:rPr>
                            <m:t>=</m:t>
                          </m:r>
                          <m:r>
                            <a:rPr lang="fr-CH" b="0" i="1" smtClean="0">
                              <a:latin typeface="Cambria Math" charset="0"/>
                              <a:ea typeface="Cambria Math" charset="0"/>
                              <a:cs typeface="Cambria Math" charset="0"/>
                            </a:rPr>
                            <m:t>1</m:t>
                          </m:r>
                          <m:r>
                            <a:rPr lang="fr-CH" i="1">
                              <a:latin typeface="Cambria Math" charset="0"/>
                              <a:ea typeface="Cambria Math" charset="0"/>
                              <a:cs typeface="Cambria Math" charset="0"/>
                            </a:rPr>
                            <m:t>,…,</m:t>
                          </m:r>
                          <m:r>
                            <a:rPr lang="fr-CH" i="1">
                              <a:latin typeface="Cambria Math" charset="0"/>
                              <a:ea typeface="Cambria Math" charset="0"/>
                              <a:cs typeface="Cambria Math" charset="0"/>
                            </a:rPr>
                            <m:t>𝑛</m:t>
                          </m:r>
                        </m:sub>
                        <m:sup/>
                        <m:e>
                          <m:sSub>
                            <m:sSubPr>
                              <m:ctrlPr>
                                <a:rPr lang="fr-CH" i="1">
                                  <a:latin typeface="Cambria Math" panose="02040503050406030204" pitchFamily="18" charset="0"/>
                                  <a:ea typeface="Cambria Math" charset="0"/>
                                  <a:cs typeface="Cambria Math" charset="0"/>
                                </a:rPr>
                              </m:ctrlPr>
                            </m:sSubPr>
                            <m:e>
                              <m:r>
                                <a:rPr lang="fr-CH" i="1">
                                  <a:latin typeface="Cambria Math" charset="0"/>
                                  <a:ea typeface="Cambria Math" charset="0"/>
                                  <a:cs typeface="Cambria Math" charset="0"/>
                                </a:rPr>
                                <m:t>𝑃</m:t>
                              </m:r>
                            </m:e>
                            <m:sub>
                              <m:r>
                                <a:rPr lang="fr-CH" b="0" i="1" smtClean="0">
                                  <a:latin typeface="Cambria Math" charset="0"/>
                                  <a:ea typeface="Cambria Math" charset="0"/>
                                  <a:cs typeface="Cambria Math" charset="0"/>
                                </a:rPr>
                                <m:t>𝑊</m:t>
                              </m:r>
                            </m:sub>
                          </m:sSub>
                          <m:r>
                            <a:rPr lang="fr-CH" i="1">
                              <a:latin typeface="Cambria Math" charset="0"/>
                              <a:ea typeface="Cambria Math" charset="0"/>
                              <a:cs typeface="Cambria Math" charset="0"/>
                            </a:rPr>
                            <m:t>(</m:t>
                          </m:r>
                          <m:sSub>
                            <m:sSubPr>
                              <m:ctrlPr>
                                <a:rPr lang="fr-CH" i="1">
                                  <a:latin typeface="Cambria Math" panose="02040503050406030204" pitchFamily="18" charset="0"/>
                                  <a:ea typeface="Cambria Math" charset="0"/>
                                  <a:cs typeface="Cambria Math" charset="0"/>
                                </a:rPr>
                              </m:ctrlPr>
                            </m:sSubPr>
                            <m:e>
                              <m:r>
                                <a:rPr lang="fr-CH" b="0" i="1" smtClean="0">
                                  <a:latin typeface="Cambria Math" charset="0"/>
                                  <a:ea typeface="Cambria Math" charset="0"/>
                                  <a:cs typeface="Cambria Math" charset="0"/>
                                </a:rPr>
                                <m:t>𝑤</m:t>
                              </m:r>
                            </m:e>
                            <m:sub>
                              <m:r>
                                <a:rPr lang="fr-CH" i="1">
                                  <a:latin typeface="Cambria Math" charset="0"/>
                                  <a:ea typeface="Cambria Math" charset="0"/>
                                  <a:cs typeface="Cambria Math" charset="0"/>
                                </a:rPr>
                                <m:t>𝑖</m:t>
                              </m:r>
                            </m:sub>
                          </m:sSub>
                          <m:r>
                            <a:rPr lang="fr-CH" i="1">
                              <a:latin typeface="Cambria Math" charset="0"/>
                              <a:ea typeface="Cambria Math" charset="0"/>
                              <a:cs typeface="Cambria Math" charset="0"/>
                            </a:rPr>
                            <m:t>|</m:t>
                          </m:r>
                          <m:sSub>
                            <m:sSubPr>
                              <m:ctrlPr>
                                <a:rPr lang="fr-CH" i="1">
                                  <a:latin typeface="Cambria Math" panose="02040503050406030204" pitchFamily="18" charset="0"/>
                                  <a:ea typeface="Cambria Math" charset="0"/>
                                  <a:cs typeface="Cambria Math" charset="0"/>
                                </a:rPr>
                              </m:ctrlPr>
                            </m:sSubPr>
                            <m:e>
                              <m:r>
                                <a:rPr lang="fr-CH" i="1">
                                  <a:latin typeface="Cambria Math" charset="0"/>
                                  <a:ea typeface="Cambria Math" charset="0"/>
                                  <a:cs typeface="Cambria Math" charset="0"/>
                                </a:rPr>
                                <m:t>𝑒</m:t>
                              </m:r>
                            </m:e>
                            <m:sub>
                              <m:r>
                                <a:rPr lang="fr-CH" i="1">
                                  <a:latin typeface="Cambria Math" charset="0"/>
                                  <a:ea typeface="Cambria Math" charset="0"/>
                                  <a:cs typeface="Cambria Math" charset="0"/>
                                </a:rPr>
                                <m:t>𝑖</m:t>
                              </m:r>
                            </m:sub>
                          </m:sSub>
                          <m:r>
                            <a:rPr lang="fr-CH" i="1">
                              <a:latin typeface="Cambria Math" charset="0"/>
                              <a:ea typeface="Cambria Math" charset="0"/>
                              <a:cs typeface="Cambria Math" charset="0"/>
                            </a:rPr>
                            <m:t>)</m:t>
                          </m:r>
                        </m:e>
                      </m:nary>
                    </m:oMath>
                  </m:oMathPara>
                </a14:m>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469" t="-1364"/>
                </a:stretch>
              </a:blipFill>
            </p:spPr>
            <p:txBody>
              <a:bodyPr/>
              <a:lstStyle/>
              <a:p>
                <a:r>
                  <a:rPr lang="en-US">
                    <a:noFill/>
                  </a:rPr>
                  <a:t> </a:t>
                </a:r>
              </a:p>
            </p:txBody>
          </p:sp>
        </mc:Fallback>
      </mc:AlternateContent>
      <p:sp>
        <p:nvSpPr>
          <p:cNvPr id="4" name="Footer Placeholder 3"/>
          <p:cNvSpPr>
            <a:spLocks noGrp="1"/>
          </p:cNvSpPr>
          <p:nvPr>
            <p:ph type="ftr" sz="quarter" idx="10"/>
          </p:nvPr>
        </p:nvSpPr>
        <p:spPr/>
        <p:txBody>
          <a:bodyPr/>
          <a:lstStyle/>
          <a:p>
            <a:r>
              <a:rPr lang="fr-CH"/>
              <a:t>©2024, Karl Aberer, EPFL-IC, Laboratoire de systèmes d'informations répartis </a:t>
            </a:r>
            <a:endParaRPr lang="en-GB" dirty="0"/>
          </a:p>
        </p:txBody>
      </p:sp>
    </p:spTree>
    <p:extLst>
      <p:ext uri="{BB962C8B-B14F-4D97-AF65-F5344CB8AC3E}">
        <p14:creationId xmlns:p14="http://schemas.microsoft.com/office/powerpoint/2010/main" val="7130216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000" dirty="0"/>
              <a:t>4.1 Named Entity Recognition</a:t>
            </a:r>
          </a:p>
        </p:txBody>
      </p:sp>
      <p:sp>
        <p:nvSpPr>
          <p:cNvPr id="5" name="Text Placeholder 4"/>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fr-CH"/>
              <a:t>©2024, Karl Aberer, EPFL-IC, Laboratoire de systèmes d'informations répartis </a:t>
            </a:r>
            <a:endParaRPr lang="en-GB" dirty="0"/>
          </a:p>
        </p:txBody>
      </p:sp>
    </p:spTree>
    <p:extLst>
      <p:ext uri="{BB962C8B-B14F-4D97-AF65-F5344CB8AC3E}">
        <p14:creationId xmlns:p14="http://schemas.microsoft.com/office/powerpoint/2010/main" val="31314374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Hidden Markov Model (HMM)</a:t>
            </a:r>
          </a:p>
        </p:txBody>
      </p:sp>
      <p:sp>
        <p:nvSpPr>
          <p:cNvPr id="3" name="Content Placeholder 2"/>
          <p:cNvSpPr>
            <a:spLocks noGrp="1"/>
          </p:cNvSpPr>
          <p:nvPr>
            <p:ph idx="1"/>
          </p:nvPr>
        </p:nvSpPr>
        <p:spPr/>
        <p:txBody>
          <a:bodyPr/>
          <a:lstStyle/>
          <a:p>
            <a:r>
              <a:rPr lang="en-US" dirty="0"/>
              <a:t>Graphical representation of the approximate probabilistic model</a:t>
            </a:r>
          </a:p>
          <a:p>
            <a:endParaRPr lang="en-US" dirty="0"/>
          </a:p>
          <a:p>
            <a:endParaRPr lang="en-US" dirty="0"/>
          </a:p>
          <a:p>
            <a:endParaRPr lang="en-US" dirty="0"/>
          </a:p>
          <a:p>
            <a:endParaRPr lang="en-US" dirty="0"/>
          </a:p>
          <a:p>
            <a:br>
              <a:rPr lang="en-US" dirty="0"/>
            </a:br>
            <a:endParaRPr lang="en-US" dirty="0"/>
          </a:p>
        </p:txBody>
      </p:sp>
      <p:sp>
        <p:nvSpPr>
          <p:cNvPr id="4" name="Footer Placeholder 3"/>
          <p:cNvSpPr>
            <a:spLocks noGrp="1"/>
          </p:cNvSpPr>
          <p:nvPr>
            <p:ph type="ftr" sz="quarter" idx="10"/>
          </p:nvPr>
        </p:nvSpPr>
        <p:spPr/>
        <p:txBody>
          <a:bodyPr/>
          <a:lstStyle/>
          <a:p>
            <a:r>
              <a:rPr lang="fr-CH"/>
              <a:t>©2024, Karl Aberer, EPFL-IC, Laboratoire de systèmes d'informations répartis </a:t>
            </a:r>
            <a:endParaRPr lang="en-GB" dirty="0"/>
          </a:p>
        </p:txBody>
      </p:sp>
      <p:sp>
        <p:nvSpPr>
          <p:cNvPr id="6" name="Oval 5"/>
          <p:cNvSpPr/>
          <p:nvPr/>
        </p:nvSpPr>
        <p:spPr bwMode="auto">
          <a:xfrm>
            <a:off x="1399423" y="3042996"/>
            <a:ext cx="720080" cy="720080"/>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chemeClr val="tx2"/>
                </a:solidFill>
                <a:effectLst/>
                <a:latin typeface="Calibri" charset="0"/>
                <a:ea typeface="Calibri" charset="0"/>
                <a:cs typeface="Calibri" charset="0"/>
              </a:rPr>
              <a:t>EPFL</a:t>
            </a:r>
          </a:p>
        </p:txBody>
      </p:sp>
      <p:sp>
        <p:nvSpPr>
          <p:cNvPr id="7" name="Oval 6"/>
          <p:cNvSpPr/>
          <p:nvPr/>
        </p:nvSpPr>
        <p:spPr bwMode="auto">
          <a:xfrm>
            <a:off x="2837527" y="3042996"/>
            <a:ext cx="720080" cy="720080"/>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2"/>
                </a:solidFill>
                <a:effectLst/>
                <a:latin typeface="Calibri" charset="0"/>
                <a:ea typeface="Calibri" charset="0"/>
                <a:cs typeface="Calibri" charset="0"/>
              </a:rPr>
              <a:t>is</a:t>
            </a:r>
          </a:p>
        </p:txBody>
      </p:sp>
      <p:sp>
        <p:nvSpPr>
          <p:cNvPr id="8" name="Oval 7"/>
          <p:cNvSpPr/>
          <p:nvPr/>
        </p:nvSpPr>
        <p:spPr bwMode="auto">
          <a:xfrm>
            <a:off x="4244012" y="3042996"/>
            <a:ext cx="720080" cy="720080"/>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800">
                <a:latin typeface="Calibri" charset="0"/>
                <a:ea typeface="Calibri" charset="0"/>
                <a:cs typeface="Calibri" charset="0"/>
              </a:rPr>
              <a:t>located</a:t>
            </a:r>
            <a:endParaRPr kumimoji="0" lang="en-US" sz="800" b="0" i="0" u="none" strike="noStrike" cap="none" normalizeH="0" baseline="0" dirty="0">
              <a:ln>
                <a:noFill/>
              </a:ln>
              <a:solidFill>
                <a:schemeClr val="tx2"/>
              </a:solidFill>
              <a:effectLst/>
              <a:latin typeface="Calibri" charset="0"/>
              <a:ea typeface="Calibri" charset="0"/>
              <a:cs typeface="Calibri" charset="0"/>
            </a:endParaRPr>
          </a:p>
        </p:txBody>
      </p:sp>
      <p:sp>
        <p:nvSpPr>
          <p:cNvPr id="9" name="Oval 8"/>
          <p:cNvSpPr/>
          <p:nvPr/>
        </p:nvSpPr>
        <p:spPr bwMode="auto">
          <a:xfrm>
            <a:off x="5589726" y="3042996"/>
            <a:ext cx="720080" cy="720080"/>
          </a:xfrm>
          <a:prstGeom prst="ellipse">
            <a:avLst/>
          </a:prstGeom>
          <a:solidFill>
            <a:schemeClr val="bg1">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200" dirty="0">
                <a:latin typeface="Calibri" charset="0"/>
                <a:ea typeface="Calibri" charset="0"/>
                <a:cs typeface="Calibri" charset="0"/>
              </a:rPr>
              <a:t>in</a:t>
            </a:r>
            <a:endParaRPr kumimoji="0" lang="en-US" sz="1200" b="0" i="0" u="none" strike="noStrike" cap="none" normalizeH="0" baseline="0" dirty="0">
              <a:ln>
                <a:noFill/>
              </a:ln>
              <a:solidFill>
                <a:schemeClr val="tx2"/>
              </a:solidFill>
              <a:effectLst/>
              <a:latin typeface="Calibri" charset="0"/>
              <a:ea typeface="Calibri" charset="0"/>
              <a:cs typeface="Calibri" charset="0"/>
            </a:endParaRPr>
          </a:p>
        </p:txBody>
      </p:sp>
      <p:sp>
        <p:nvSpPr>
          <p:cNvPr id="18" name="Oval 17"/>
          <p:cNvSpPr/>
          <p:nvPr/>
        </p:nvSpPr>
        <p:spPr bwMode="auto">
          <a:xfrm>
            <a:off x="6997183" y="3042996"/>
            <a:ext cx="720080" cy="720080"/>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2"/>
                </a:solidFill>
                <a:effectLst/>
                <a:latin typeface="Calibri" charset="0"/>
                <a:ea typeface="Calibri" charset="0"/>
                <a:cs typeface="Calibri" charset="0"/>
              </a:rPr>
              <a:t>Lausanne</a:t>
            </a:r>
          </a:p>
        </p:txBody>
      </p:sp>
      <p:sp>
        <p:nvSpPr>
          <p:cNvPr id="19" name="Oval 18"/>
          <p:cNvSpPr/>
          <p:nvPr/>
        </p:nvSpPr>
        <p:spPr bwMode="auto">
          <a:xfrm>
            <a:off x="8435287" y="3042996"/>
            <a:ext cx="720080" cy="720080"/>
          </a:xfrm>
          <a:prstGeom prst="ellipse">
            <a:avLst/>
          </a:prstGeom>
          <a:solidFill>
            <a:schemeClr val="bg1">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2"/>
                </a:solidFill>
                <a:effectLst/>
                <a:latin typeface="Calibri" charset="0"/>
                <a:ea typeface="Calibri" charset="0"/>
                <a:cs typeface="Calibri" charset="0"/>
              </a:rPr>
              <a:t>in</a:t>
            </a:r>
          </a:p>
        </p:txBody>
      </p:sp>
      <p:sp>
        <p:nvSpPr>
          <p:cNvPr id="20" name="Oval 19"/>
          <p:cNvSpPr/>
          <p:nvPr/>
        </p:nvSpPr>
        <p:spPr bwMode="auto">
          <a:xfrm>
            <a:off x="9841772" y="3042996"/>
            <a:ext cx="720080" cy="720080"/>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800" dirty="0">
                <a:latin typeface="Calibri" charset="0"/>
                <a:ea typeface="Calibri" charset="0"/>
                <a:cs typeface="Calibri" charset="0"/>
              </a:rPr>
              <a:t>Switzer</a:t>
            </a:r>
            <a:br>
              <a:rPr lang="en-US" sz="800" dirty="0">
                <a:latin typeface="Calibri" charset="0"/>
                <a:ea typeface="Calibri" charset="0"/>
                <a:cs typeface="Calibri" charset="0"/>
              </a:rPr>
            </a:br>
            <a:r>
              <a:rPr lang="en-US" sz="800" dirty="0">
                <a:latin typeface="Calibri" charset="0"/>
                <a:ea typeface="Calibri" charset="0"/>
                <a:cs typeface="Calibri" charset="0"/>
              </a:rPr>
              <a:t>land</a:t>
            </a:r>
            <a:endParaRPr kumimoji="0" lang="en-US" sz="800" b="0" i="0" u="none" strike="noStrike" cap="none" normalizeH="0" baseline="0" dirty="0">
              <a:ln>
                <a:noFill/>
              </a:ln>
              <a:solidFill>
                <a:schemeClr val="tx2"/>
              </a:solidFill>
              <a:effectLst/>
              <a:latin typeface="Calibri" charset="0"/>
              <a:ea typeface="Calibri" charset="0"/>
              <a:cs typeface="Calibri" charset="0"/>
            </a:endParaRPr>
          </a:p>
        </p:txBody>
      </p:sp>
      <p:sp>
        <p:nvSpPr>
          <p:cNvPr id="21" name="Oval 20"/>
          <p:cNvSpPr/>
          <p:nvPr/>
        </p:nvSpPr>
        <p:spPr bwMode="auto">
          <a:xfrm>
            <a:off x="11187486" y="3042996"/>
            <a:ext cx="720080" cy="720080"/>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200" dirty="0">
                <a:latin typeface="Calibri" charset="0"/>
                <a:ea typeface="Calibri" charset="0"/>
                <a:cs typeface="Calibri" charset="0"/>
              </a:rPr>
              <a:t>,</a:t>
            </a:r>
            <a:endParaRPr kumimoji="0" lang="en-US" sz="1200" b="0" i="0" u="none" strike="noStrike" cap="none" normalizeH="0" baseline="0" dirty="0">
              <a:ln>
                <a:noFill/>
              </a:ln>
              <a:solidFill>
                <a:schemeClr val="tx2"/>
              </a:solidFill>
              <a:effectLst/>
              <a:latin typeface="Calibri" charset="0"/>
              <a:ea typeface="Calibri" charset="0"/>
              <a:cs typeface="Calibri" charset="0"/>
            </a:endParaRPr>
          </a:p>
        </p:txBody>
      </p:sp>
      <p:sp>
        <p:nvSpPr>
          <p:cNvPr id="27" name="Oval 26"/>
          <p:cNvSpPr/>
          <p:nvPr/>
        </p:nvSpPr>
        <p:spPr bwMode="auto">
          <a:xfrm>
            <a:off x="1399423" y="4430611"/>
            <a:ext cx="720080" cy="720080"/>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2"/>
                </a:solidFill>
                <a:effectLst/>
                <a:latin typeface="Calibri" charset="0"/>
                <a:ea typeface="Calibri" charset="0"/>
                <a:cs typeface="Calibri" charset="0"/>
              </a:rPr>
              <a:t>I</a:t>
            </a:r>
          </a:p>
        </p:txBody>
      </p:sp>
      <p:sp>
        <p:nvSpPr>
          <p:cNvPr id="28" name="Oval 27"/>
          <p:cNvSpPr/>
          <p:nvPr/>
        </p:nvSpPr>
        <p:spPr bwMode="auto">
          <a:xfrm>
            <a:off x="2837527" y="4430611"/>
            <a:ext cx="720080" cy="720080"/>
          </a:xfrm>
          <a:prstGeom prst="ellipse">
            <a:avLst/>
          </a:prstGeom>
          <a:solidFill>
            <a:schemeClr val="bg1">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2"/>
                </a:solidFill>
                <a:effectLst/>
                <a:latin typeface="Calibri" charset="0"/>
                <a:ea typeface="Calibri" charset="0"/>
                <a:cs typeface="Calibri" charset="0"/>
              </a:rPr>
              <a:t>O</a:t>
            </a:r>
          </a:p>
        </p:txBody>
      </p:sp>
      <p:sp>
        <p:nvSpPr>
          <p:cNvPr id="29" name="Oval 28"/>
          <p:cNvSpPr/>
          <p:nvPr/>
        </p:nvSpPr>
        <p:spPr bwMode="auto">
          <a:xfrm>
            <a:off x="4244012" y="4430611"/>
            <a:ext cx="720080" cy="720080"/>
          </a:xfrm>
          <a:prstGeom prst="ellipse">
            <a:avLst/>
          </a:prstGeom>
          <a:solidFill>
            <a:schemeClr val="bg1">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200" dirty="0">
                <a:latin typeface="Calibri" charset="0"/>
                <a:ea typeface="Calibri" charset="0"/>
                <a:cs typeface="Calibri" charset="0"/>
              </a:rPr>
              <a:t>O</a:t>
            </a:r>
            <a:endParaRPr kumimoji="0" lang="en-US" sz="1200" b="0" i="0" u="none" strike="noStrike" cap="none" normalizeH="0" baseline="0" dirty="0">
              <a:ln>
                <a:noFill/>
              </a:ln>
              <a:solidFill>
                <a:schemeClr val="tx2"/>
              </a:solidFill>
              <a:effectLst/>
              <a:latin typeface="Calibri" charset="0"/>
              <a:ea typeface="Calibri" charset="0"/>
              <a:cs typeface="Calibri" charset="0"/>
            </a:endParaRPr>
          </a:p>
        </p:txBody>
      </p:sp>
      <p:sp>
        <p:nvSpPr>
          <p:cNvPr id="30" name="Oval 29"/>
          <p:cNvSpPr/>
          <p:nvPr/>
        </p:nvSpPr>
        <p:spPr bwMode="auto">
          <a:xfrm>
            <a:off x="5589726" y="4430611"/>
            <a:ext cx="720080" cy="720080"/>
          </a:xfrm>
          <a:prstGeom prst="ellipse">
            <a:avLst/>
          </a:prstGeom>
          <a:solidFill>
            <a:schemeClr val="bg1">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200" dirty="0">
                <a:latin typeface="Calibri" charset="0"/>
                <a:ea typeface="Calibri" charset="0"/>
                <a:cs typeface="Calibri" charset="0"/>
              </a:rPr>
              <a:t>O</a:t>
            </a:r>
            <a:endParaRPr kumimoji="0" lang="en-US" sz="1200" b="0" i="0" u="none" strike="noStrike" cap="none" normalizeH="0" baseline="0" dirty="0">
              <a:ln>
                <a:noFill/>
              </a:ln>
              <a:solidFill>
                <a:schemeClr val="tx2"/>
              </a:solidFill>
              <a:effectLst/>
              <a:latin typeface="Calibri" charset="0"/>
              <a:ea typeface="Calibri" charset="0"/>
              <a:cs typeface="Calibri" charset="0"/>
            </a:endParaRPr>
          </a:p>
        </p:txBody>
      </p:sp>
      <p:cxnSp>
        <p:nvCxnSpPr>
          <p:cNvPr id="31" name="Straight Arrow Connector 30"/>
          <p:cNvCxnSpPr>
            <a:stCxn id="31" idx="6"/>
            <a:endCxn id="32" idx="2"/>
          </p:cNvCxnSpPr>
          <p:nvPr/>
        </p:nvCxnSpPr>
        <p:spPr bwMode="auto">
          <a:xfrm>
            <a:off x="2119503" y="4790651"/>
            <a:ext cx="718024"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32" name="Straight Arrow Connector 31"/>
          <p:cNvCxnSpPr>
            <a:stCxn id="32" idx="6"/>
            <a:endCxn id="33" idx="2"/>
          </p:cNvCxnSpPr>
          <p:nvPr/>
        </p:nvCxnSpPr>
        <p:spPr bwMode="auto">
          <a:xfrm>
            <a:off x="3557607" y="4790651"/>
            <a:ext cx="686405"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33" name="Straight Arrow Connector 32"/>
          <p:cNvCxnSpPr>
            <a:stCxn id="33" idx="6"/>
            <a:endCxn id="34" idx="2"/>
          </p:cNvCxnSpPr>
          <p:nvPr/>
        </p:nvCxnSpPr>
        <p:spPr bwMode="auto">
          <a:xfrm>
            <a:off x="4964092" y="4790651"/>
            <a:ext cx="625634"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34" name="Oval 33"/>
          <p:cNvSpPr/>
          <p:nvPr/>
        </p:nvSpPr>
        <p:spPr bwMode="auto">
          <a:xfrm>
            <a:off x="6997183" y="4430611"/>
            <a:ext cx="720080" cy="720080"/>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2"/>
                </a:solidFill>
                <a:effectLst/>
                <a:latin typeface="Calibri" charset="0"/>
                <a:ea typeface="Calibri" charset="0"/>
                <a:cs typeface="Calibri" charset="0"/>
              </a:rPr>
              <a:t>I</a:t>
            </a:r>
          </a:p>
        </p:txBody>
      </p:sp>
      <p:sp>
        <p:nvSpPr>
          <p:cNvPr id="35" name="Oval 34"/>
          <p:cNvSpPr/>
          <p:nvPr/>
        </p:nvSpPr>
        <p:spPr bwMode="auto">
          <a:xfrm>
            <a:off x="8435287" y="4430611"/>
            <a:ext cx="720080" cy="720080"/>
          </a:xfrm>
          <a:prstGeom prst="ellipse">
            <a:avLst/>
          </a:prstGeom>
          <a:solidFill>
            <a:schemeClr val="bg1">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2"/>
                </a:solidFill>
                <a:effectLst/>
                <a:latin typeface="Calibri" charset="0"/>
                <a:ea typeface="Calibri" charset="0"/>
                <a:cs typeface="Calibri" charset="0"/>
              </a:rPr>
              <a:t>O</a:t>
            </a:r>
          </a:p>
        </p:txBody>
      </p:sp>
      <p:sp>
        <p:nvSpPr>
          <p:cNvPr id="36" name="Oval 35"/>
          <p:cNvSpPr/>
          <p:nvPr/>
        </p:nvSpPr>
        <p:spPr bwMode="auto">
          <a:xfrm>
            <a:off x="9841772" y="4430611"/>
            <a:ext cx="720080" cy="720080"/>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200" dirty="0">
                <a:latin typeface="Calibri" charset="0"/>
                <a:ea typeface="Calibri" charset="0"/>
                <a:cs typeface="Calibri" charset="0"/>
              </a:rPr>
              <a:t>I</a:t>
            </a:r>
            <a:endParaRPr kumimoji="0" lang="en-US" sz="1200" b="0" i="0" u="none" strike="noStrike" cap="none" normalizeH="0" baseline="0" dirty="0">
              <a:ln>
                <a:noFill/>
              </a:ln>
              <a:solidFill>
                <a:schemeClr val="tx2"/>
              </a:solidFill>
              <a:effectLst/>
              <a:latin typeface="Calibri" charset="0"/>
              <a:ea typeface="Calibri" charset="0"/>
              <a:cs typeface="Calibri" charset="0"/>
            </a:endParaRPr>
          </a:p>
        </p:txBody>
      </p:sp>
      <p:sp>
        <p:nvSpPr>
          <p:cNvPr id="37" name="Oval 36"/>
          <p:cNvSpPr/>
          <p:nvPr/>
        </p:nvSpPr>
        <p:spPr bwMode="auto">
          <a:xfrm>
            <a:off x="11187486" y="4430611"/>
            <a:ext cx="720080" cy="720080"/>
          </a:xfrm>
          <a:prstGeom prst="ellipse">
            <a:avLst/>
          </a:prstGeom>
          <a:solidFill>
            <a:schemeClr val="bg1">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200" dirty="0">
                <a:latin typeface="Calibri" charset="0"/>
                <a:ea typeface="Calibri" charset="0"/>
                <a:cs typeface="Calibri" charset="0"/>
              </a:rPr>
              <a:t>O</a:t>
            </a:r>
            <a:endParaRPr kumimoji="0" lang="en-US" sz="1200" b="0" i="0" u="none" strike="noStrike" cap="none" normalizeH="0" baseline="0" dirty="0">
              <a:ln>
                <a:noFill/>
              </a:ln>
              <a:solidFill>
                <a:schemeClr val="tx2"/>
              </a:solidFill>
              <a:effectLst/>
              <a:latin typeface="Calibri" charset="0"/>
              <a:ea typeface="Calibri" charset="0"/>
              <a:cs typeface="Calibri" charset="0"/>
            </a:endParaRPr>
          </a:p>
        </p:txBody>
      </p:sp>
      <p:cxnSp>
        <p:nvCxnSpPr>
          <p:cNvPr id="38" name="Straight Arrow Connector 37"/>
          <p:cNvCxnSpPr/>
          <p:nvPr/>
        </p:nvCxnSpPr>
        <p:spPr bwMode="auto">
          <a:xfrm>
            <a:off x="7717263" y="4790651"/>
            <a:ext cx="718024"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39" name="Straight Arrow Connector 38"/>
          <p:cNvCxnSpPr/>
          <p:nvPr/>
        </p:nvCxnSpPr>
        <p:spPr bwMode="auto">
          <a:xfrm>
            <a:off x="9155367" y="4790651"/>
            <a:ext cx="686405"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40" name="Straight Arrow Connector 39"/>
          <p:cNvCxnSpPr/>
          <p:nvPr/>
        </p:nvCxnSpPr>
        <p:spPr bwMode="auto">
          <a:xfrm>
            <a:off x="10561852" y="4790651"/>
            <a:ext cx="625634"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41" name="Straight Arrow Connector 40"/>
          <p:cNvCxnSpPr/>
          <p:nvPr/>
        </p:nvCxnSpPr>
        <p:spPr bwMode="auto">
          <a:xfrm>
            <a:off x="6309806" y="4779138"/>
            <a:ext cx="687377" cy="11513"/>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45" name="Oval 44"/>
          <p:cNvSpPr/>
          <p:nvPr/>
        </p:nvSpPr>
        <p:spPr bwMode="auto">
          <a:xfrm>
            <a:off x="-24385" y="4416750"/>
            <a:ext cx="720080" cy="720080"/>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000" dirty="0">
                <a:latin typeface="Calibri" charset="0"/>
                <a:ea typeface="Calibri" charset="0"/>
                <a:cs typeface="Calibri" charset="0"/>
              </a:rPr>
              <a:t>START</a:t>
            </a:r>
            <a:endParaRPr kumimoji="0" lang="en-US" sz="1000" b="0" i="0" u="none" strike="noStrike" cap="none" normalizeH="0" baseline="0" dirty="0">
              <a:ln>
                <a:noFill/>
              </a:ln>
              <a:solidFill>
                <a:schemeClr val="tx2"/>
              </a:solidFill>
              <a:effectLst/>
              <a:latin typeface="Calibri" charset="0"/>
              <a:ea typeface="Calibri" charset="0"/>
              <a:cs typeface="Calibri" charset="0"/>
            </a:endParaRPr>
          </a:p>
        </p:txBody>
      </p:sp>
      <p:cxnSp>
        <p:nvCxnSpPr>
          <p:cNvPr id="46" name="Straight Arrow Connector 45"/>
          <p:cNvCxnSpPr/>
          <p:nvPr/>
        </p:nvCxnSpPr>
        <p:spPr bwMode="auto">
          <a:xfrm>
            <a:off x="695695" y="4776790"/>
            <a:ext cx="718024"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47" name="Straight Arrow Connector 46"/>
          <p:cNvCxnSpPr>
            <a:stCxn id="27" idx="0"/>
            <a:endCxn id="6" idx="4"/>
          </p:cNvCxnSpPr>
          <p:nvPr/>
        </p:nvCxnSpPr>
        <p:spPr bwMode="auto">
          <a:xfrm flipV="1">
            <a:off x="1759463" y="3763076"/>
            <a:ext cx="0" cy="667535"/>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50" name="Straight Arrow Connector 49"/>
          <p:cNvCxnSpPr/>
          <p:nvPr/>
        </p:nvCxnSpPr>
        <p:spPr bwMode="auto">
          <a:xfrm flipV="1">
            <a:off x="3215975" y="3763076"/>
            <a:ext cx="0" cy="667535"/>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51" name="Straight Arrow Connector 50"/>
          <p:cNvCxnSpPr/>
          <p:nvPr/>
        </p:nvCxnSpPr>
        <p:spPr bwMode="auto">
          <a:xfrm flipV="1">
            <a:off x="4584127" y="3763076"/>
            <a:ext cx="0" cy="667535"/>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52" name="Straight Arrow Connector 51"/>
          <p:cNvCxnSpPr/>
          <p:nvPr/>
        </p:nvCxnSpPr>
        <p:spPr bwMode="auto">
          <a:xfrm flipV="1">
            <a:off x="5952279" y="3763076"/>
            <a:ext cx="0" cy="667535"/>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53" name="Straight Arrow Connector 52"/>
          <p:cNvCxnSpPr/>
          <p:nvPr/>
        </p:nvCxnSpPr>
        <p:spPr bwMode="auto">
          <a:xfrm flipV="1">
            <a:off x="7320431" y="3763076"/>
            <a:ext cx="0" cy="667535"/>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54" name="Straight Arrow Connector 53"/>
          <p:cNvCxnSpPr/>
          <p:nvPr/>
        </p:nvCxnSpPr>
        <p:spPr bwMode="auto">
          <a:xfrm flipV="1">
            <a:off x="8832599" y="3763076"/>
            <a:ext cx="0" cy="667535"/>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55" name="Straight Arrow Connector 54"/>
          <p:cNvCxnSpPr/>
          <p:nvPr/>
        </p:nvCxnSpPr>
        <p:spPr bwMode="auto">
          <a:xfrm flipV="1">
            <a:off x="10200751" y="3763076"/>
            <a:ext cx="0" cy="667535"/>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56" name="Straight Arrow Connector 55"/>
          <p:cNvCxnSpPr/>
          <p:nvPr/>
        </p:nvCxnSpPr>
        <p:spPr bwMode="auto">
          <a:xfrm flipV="1">
            <a:off x="11568903" y="3749215"/>
            <a:ext cx="0" cy="667535"/>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57" name="TextBox 56"/>
          <p:cNvSpPr txBox="1"/>
          <p:nvPr/>
        </p:nvSpPr>
        <p:spPr>
          <a:xfrm>
            <a:off x="460762" y="5293831"/>
            <a:ext cx="1187889" cy="323165"/>
          </a:xfrm>
          <a:prstGeom prst="rect">
            <a:avLst/>
          </a:prstGeom>
          <a:noFill/>
        </p:spPr>
        <p:txBody>
          <a:bodyPr wrap="none" rtlCol="0">
            <a:spAutoFit/>
          </a:bodyPr>
          <a:lstStyle/>
          <a:p>
            <a:r>
              <a:rPr lang="en-US" dirty="0">
                <a:latin typeface="Calibri" charset="0"/>
                <a:ea typeface="Calibri" charset="0"/>
                <a:cs typeface="Calibri" charset="0"/>
              </a:rPr>
              <a:t>P</a:t>
            </a:r>
            <a:r>
              <a:rPr lang="en-US" baseline="-25000" dirty="0">
                <a:latin typeface="Calibri" charset="0"/>
                <a:ea typeface="Calibri" charset="0"/>
                <a:cs typeface="Calibri" charset="0"/>
              </a:rPr>
              <a:t>E</a:t>
            </a:r>
            <a:r>
              <a:rPr lang="en-US" dirty="0">
                <a:latin typeface="Calibri" charset="0"/>
                <a:ea typeface="Calibri" charset="0"/>
                <a:cs typeface="Calibri" charset="0"/>
              </a:rPr>
              <a:t>(I | START)</a:t>
            </a:r>
          </a:p>
        </p:txBody>
      </p:sp>
      <p:sp>
        <p:nvSpPr>
          <p:cNvPr id="58" name="TextBox 57"/>
          <p:cNvSpPr txBox="1"/>
          <p:nvPr/>
        </p:nvSpPr>
        <p:spPr>
          <a:xfrm>
            <a:off x="2056764" y="5291887"/>
            <a:ext cx="843501" cy="323165"/>
          </a:xfrm>
          <a:prstGeom prst="rect">
            <a:avLst/>
          </a:prstGeom>
          <a:noFill/>
        </p:spPr>
        <p:txBody>
          <a:bodyPr wrap="none" rtlCol="0">
            <a:spAutoFit/>
          </a:bodyPr>
          <a:lstStyle/>
          <a:p>
            <a:r>
              <a:rPr lang="en-US" dirty="0">
                <a:latin typeface="Calibri" charset="0"/>
                <a:ea typeface="Calibri" charset="0"/>
                <a:cs typeface="Calibri" charset="0"/>
              </a:rPr>
              <a:t>P</a:t>
            </a:r>
            <a:r>
              <a:rPr lang="en-US" baseline="-25000" dirty="0">
                <a:latin typeface="Calibri" charset="0"/>
                <a:ea typeface="Calibri" charset="0"/>
                <a:cs typeface="Calibri" charset="0"/>
              </a:rPr>
              <a:t>E</a:t>
            </a:r>
            <a:r>
              <a:rPr lang="en-US" dirty="0">
                <a:latin typeface="Calibri" charset="0"/>
                <a:ea typeface="Calibri" charset="0"/>
                <a:cs typeface="Calibri" charset="0"/>
              </a:rPr>
              <a:t>(O | I)</a:t>
            </a:r>
          </a:p>
        </p:txBody>
      </p:sp>
      <p:sp>
        <p:nvSpPr>
          <p:cNvPr id="59" name="TextBox 58"/>
          <p:cNvSpPr txBox="1"/>
          <p:nvPr/>
        </p:nvSpPr>
        <p:spPr>
          <a:xfrm>
            <a:off x="3566791" y="5273550"/>
            <a:ext cx="922048" cy="323165"/>
          </a:xfrm>
          <a:prstGeom prst="rect">
            <a:avLst/>
          </a:prstGeom>
          <a:solidFill>
            <a:schemeClr val="bg1">
              <a:lumMod val="95000"/>
            </a:schemeClr>
          </a:solidFill>
        </p:spPr>
        <p:txBody>
          <a:bodyPr wrap="none" rtlCol="0">
            <a:spAutoFit/>
          </a:bodyPr>
          <a:lstStyle/>
          <a:p>
            <a:r>
              <a:rPr lang="en-US" dirty="0">
                <a:latin typeface="Calibri" charset="0"/>
                <a:ea typeface="Calibri" charset="0"/>
                <a:cs typeface="Calibri" charset="0"/>
              </a:rPr>
              <a:t>P</a:t>
            </a:r>
            <a:r>
              <a:rPr lang="en-US" baseline="-25000" dirty="0">
                <a:latin typeface="Calibri" charset="0"/>
                <a:ea typeface="Calibri" charset="0"/>
                <a:cs typeface="Calibri" charset="0"/>
              </a:rPr>
              <a:t>E</a:t>
            </a:r>
            <a:r>
              <a:rPr lang="en-US" dirty="0">
                <a:latin typeface="Calibri" charset="0"/>
                <a:ea typeface="Calibri" charset="0"/>
                <a:cs typeface="Calibri" charset="0"/>
              </a:rPr>
              <a:t>(O | O)</a:t>
            </a:r>
          </a:p>
        </p:txBody>
      </p:sp>
      <p:sp>
        <p:nvSpPr>
          <p:cNvPr id="60" name="TextBox 59"/>
          <p:cNvSpPr txBox="1"/>
          <p:nvPr/>
        </p:nvSpPr>
        <p:spPr>
          <a:xfrm>
            <a:off x="4792550" y="5273549"/>
            <a:ext cx="922048" cy="323165"/>
          </a:xfrm>
          <a:prstGeom prst="rect">
            <a:avLst/>
          </a:prstGeom>
          <a:solidFill>
            <a:schemeClr val="bg1">
              <a:lumMod val="95000"/>
            </a:schemeClr>
          </a:solidFill>
        </p:spPr>
        <p:txBody>
          <a:bodyPr wrap="none" rtlCol="0">
            <a:spAutoFit/>
          </a:bodyPr>
          <a:lstStyle/>
          <a:p>
            <a:r>
              <a:rPr lang="en-US" dirty="0">
                <a:latin typeface="Calibri" charset="0"/>
                <a:ea typeface="Calibri" charset="0"/>
                <a:cs typeface="Calibri" charset="0"/>
              </a:rPr>
              <a:t>P</a:t>
            </a:r>
            <a:r>
              <a:rPr lang="en-US" baseline="-25000" dirty="0">
                <a:latin typeface="Calibri" charset="0"/>
                <a:ea typeface="Calibri" charset="0"/>
                <a:cs typeface="Calibri" charset="0"/>
              </a:rPr>
              <a:t>E</a:t>
            </a:r>
            <a:r>
              <a:rPr lang="en-US" dirty="0">
                <a:latin typeface="Calibri" charset="0"/>
                <a:ea typeface="Calibri" charset="0"/>
                <a:cs typeface="Calibri" charset="0"/>
              </a:rPr>
              <a:t>(O | O)</a:t>
            </a:r>
          </a:p>
        </p:txBody>
      </p:sp>
      <p:sp>
        <p:nvSpPr>
          <p:cNvPr id="61" name="TextBox 60"/>
          <p:cNvSpPr txBox="1"/>
          <p:nvPr/>
        </p:nvSpPr>
        <p:spPr>
          <a:xfrm>
            <a:off x="6161698" y="5273548"/>
            <a:ext cx="843501" cy="323165"/>
          </a:xfrm>
          <a:prstGeom prst="rect">
            <a:avLst/>
          </a:prstGeom>
          <a:solidFill>
            <a:schemeClr val="bg1">
              <a:lumMod val="95000"/>
            </a:schemeClr>
          </a:solidFill>
        </p:spPr>
        <p:txBody>
          <a:bodyPr wrap="none" rtlCol="0">
            <a:spAutoFit/>
          </a:bodyPr>
          <a:lstStyle/>
          <a:p>
            <a:r>
              <a:rPr lang="en-US" dirty="0">
                <a:latin typeface="Calibri" charset="0"/>
                <a:ea typeface="Calibri" charset="0"/>
                <a:cs typeface="Calibri" charset="0"/>
              </a:rPr>
              <a:t>P</a:t>
            </a:r>
            <a:r>
              <a:rPr lang="en-US" baseline="-25000" dirty="0">
                <a:latin typeface="Calibri" charset="0"/>
                <a:ea typeface="Calibri" charset="0"/>
                <a:cs typeface="Calibri" charset="0"/>
              </a:rPr>
              <a:t>E</a:t>
            </a:r>
            <a:r>
              <a:rPr lang="en-US" dirty="0">
                <a:latin typeface="Calibri" charset="0"/>
                <a:ea typeface="Calibri" charset="0"/>
                <a:cs typeface="Calibri" charset="0"/>
              </a:rPr>
              <a:t>(I | O)</a:t>
            </a:r>
          </a:p>
        </p:txBody>
      </p:sp>
      <p:sp>
        <p:nvSpPr>
          <p:cNvPr id="62" name="TextBox 61"/>
          <p:cNvSpPr txBox="1"/>
          <p:nvPr/>
        </p:nvSpPr>
        <p:spPr>
          <a:xfrm>
            <a:off x="7678923" y="5262163"/>
            <a:ext cx="843501" cy="323165"/>
          </a:xfrm>
          <a:prstGeom prst="rect">
            <a:avLst/>
          </a:prstGeom>
          <a:noFill/>
        </p:spPr>
        <p:txBody>
          <a:bodyPr wrap="none" rtlCol="0">
            <a:spAutoFit/>
          </a:bodyPr>
          <a:lstStyle/>
          <a:p>
            <a:r>
              <a:rPr lang="en-US" dirty="0">
                <a:latin typeface="Calibri" charset="0"/>
                <a:ea typeface="Calibri" charset="0"/>
                <a:cs typeface="Calibri" charset="0"/>
              </a:rPr>
              <a:t>P</a:t>
            </a:r>
            <a:r>
              <a:rPr lang="en-US" baseline="-25000" dirty="0">
                <a:latin typeface="Calibri" charset="0"/>
                <a:ea typeface="Calibri" charset="0"/>
                <a:cs typeface="Calibri" charset="0"/>
              </a:rPr>
              <a:t>E</a:t>
            </a:r>
            <a:r>
              <a:rPr lang="en-US" dirty="0">
                <a:latin typeface="Calibri" charset="0"/>
                <a:ea typeface="Calibri" charset="0"/>
                <a:cs typeface="Calibri" charset="0"/>
              </a:rPr>
              <a:t>(O | I)</a:t>
            </a:r>
          </a:p>
        </p:txBody>
      </p:sp>
      <p:sp>
        <p:nvSpPr>
          <p:cNvPr id="63" name="TextBox 62"/>
          <p:cNvSpPr txBox="1"/>
          <p:nvPr/>
        </p:nvSpPr>
        <p:spPr>
          <a:xfrm>
            <a:off x="9108079" y="5261530"/>
            <a:ext cx="843501" cy="323165"/>
          </a:xfrm>
          <a:prstGeom prst="rect">
            <a:avLst/>
          </a:prstGeom>
          <a:solidFill>
            <a:schemeClr val="bg1">
              <a:lumMod val="95000"/>
            </a:schemeClr>
          </a:solidFill>
        </p:spPr>
        <p:txBody>
          <a:bodyPr wrap="none" rtlCol="0">
            <a:spAutoFit/>
          </a:bodyPr>
          <a:lstStyle/>
          <a:p>
            <a:r>
              <a:rPr lang="en-US" dirty="0">
                <a:latin typeface="Calibri" charset="0"/>
                <a:ea typeface="Calibri" charset="0"/>
                <a:cs typeface="Calibri" charset="0"/>
              </a:rPr>
              <a:t>P</a:t>
            </a:r>
            <a:r>
              <a:rPr lang="en-US" baseline="-25000" dirty="0">
                <a:latin typeface="Calibri" charset="0"/>
                <a:ea typeface="Calibri" charset="0"/>
                <a:cs typeface="Calibri" charset="0"/>
              </a:rPr>
              <a:t>E</a:t>
            </a:r>
            <a:r>
              <a:rPr lang="en-US" dirty="0">
                <a:latin typeface="Calibri" charset="0"/>
                <a:ea typeface="Calibri" charset="0"/>
                <a:cs typeface="Calibri" charset="0"/>
              </a:rPr>
              <a:t>(I | O)</a:t>
            </a:r>
          </a:p>
        </p:txBody>
      </p:sp>
      <p:sp>
        <p:nvSpPr>
          <p:cNvPr id="64" name="TextBox 63"/>
          <p:cNvSpPr txBox="1"/>
          <p:nvPr/>
        </p:nvSpPr>
        <p:spPr>
          <a:xfrm>
            <a:off x="10438959" y="5273547"/>
            <a:ext cx="843501" cy="323165"/>
          </a:xfrm>
          <a:prstGeom prst="rect">
            <a:avLst/>
          </a:prstGeom>
          <a:noFill/>
        </p:spPr>
        <p:txBody>
          <a:bodyPr wrap="none" rtlCol="0">
            <a:spAutoFit/>
          </a:bodyPr>
          <a:lstStyle/>
          <a:p>
            <a:r>
              <a:rPr lang="en-US" dirty="0">
                <a:latin typeface="Calibri" charset="0"/>
                <a:ea typeface="Calibri" charset="0"/>
                <a:cs typeface="Calibri" charset="0"/>
              </a:rPr>
              <a:t>P</a:t>
            </a:r>
            <a:r>
              <a:rPr lang="en-US" baseline="-25000" dirty="0">
                <a:latin typeface="Calibri" charset="0"/>
                <a:ea typeface="Calibri" charset="0"/>
                <a:cs typeface="Calibri" charset="0"/>
              </a:rPr>
              <a:t>E</a:t>
            </a:r>
            <a:r>
              <a:rPr lang="en-US" dirty="0">
                <a:latin typeface="Calibri" charset="0"/>
                <a:ea typeface="Calibri" charset="0"/>
                <a:cs typeface="Calibri" charset="0"/>
              </a:rPr>
              <a:t>(O | I)</a:t>
            </a:r>
          </a:p>
        </p:txBody>
      </p:sp>
      <p:sp>
        <p:nvSpPr>
          <p:cNvPr id="65" name="TextBox 64"/>
          <p:cNvSpPr txBox="1"/>
          <p:nvPr/>
        </p:nvSpPr>
        <p:spPr>
          <a:xfrm>
            <a:off x="628003" y="3964306"/>
            <a:ext cx="1098378" cy="323165"/>
          </a:xfrm>
          <a:prstGeom prst="rect">
            <a:avLst/>
          </a:prstGeom>
          <a:noFill/>
        </p:spPr>
        <p:txBody>
          <a:bodyPr wrap="none" rtlCol="0">
            <a:spAutoFit/>
          </a:bodyPr>
          <a:lstStyle/>
          <a:p>
            <a:r>
              <a:rPr lang="en-US" dirty="0">
                <a:latin typeface="Calibri" charset="0"/>
                <a:ea typeface="Calibri" charset="0"/>
                <a:cs typeface="Calibri" charset="0"/>
              </a:rPr>
              <a:t>P</a:t>
            </a:r>
            <a:r>
              <a:rPr lang="en-US" baseline="-25000" dirty="0">
                <a:latin typeface="Calibri" charset="0"/>
                <a:ea typeface="Calibri" charset="0"/>
                <a:cs typeface="Calibri" charset="0"/>
              </a:rPr>
              <a:t>W</a:t>
            </a:r>
            <a:r>
              <a:rPr lang="en-US" dirty="0">
                <a:latin typeface="Calibri" charset="0"/>
                <a:ea typeface="Calibri" charset="0"/>
                <a:cs typeface="Calibri" charset="0"/>
              </a:rPr>
              <a:t>(EPFL | I)</a:t>
            </a:r>
          </a:p>
        </p:txBody>
      </p:sp>
      <p:sp>
        <p:nvSpPr>
          <p:cNvPr id="66" name="TextBox 65"/>
          <p:cNvSpPr txBox="1"/>
          <p:nvPr/>
        </p:nvSpPr>
        <p:spPr>
          <a:xfrm>
            <a:off x="2134797" y="3946052"/>
            <a:ext cx="891591" cy="323165"/>
          </a:xfrm>
          <a:prstGeom prst="rect">
            <a:avLst/>
          </a:prstGeom>
          <a:noFill/>
        </p:spPr>
        <p:txBody>
          <a:bodyPr wrap="none" rtlCol="0">
            <a:spAutoFit/>
          </a:bodyPr>
          <a:lstStyle/>
          <a:p>
            <a:r>
              <a:rPr lang="en-US" dirty="0">
                <a:latin typeface="Calibri" charset="0"/>
                <a:ea typeface="Calibri" charset="0"/>
                <a:cs typeface="Calibri" charset="0"/>
              </a:rPr>
              <a:t>P</a:t>
            </a:r>
            <a:r>
              <a:rPr lang="en-US" baseline="-25000" dirty="0">
                <a:latin typeface="Calibri" charset="0"/>
                <a:ea typeface="Calibri" charset="0"/>
                <a:cs typeface="Calibri" charset="0"/>
              </a:rPr>
              <a:t>W</a:t>
            </a:r>
            <a:r>
              <a:rPr lang="en-US" dirty="0">
                <a:latin typeface="Calibri" charset="0"/>
                <a:ea typeface="Calibri" charset="0"/>
                <a:cs typeface="Calibri" charset="0"/>
              </a:rPr>
              <a:t>(is| O)</a:t>
            </a:r>
          </a:p>
        </p:txBody>
      </p:sp>
      <p:sp>
        <p:nvSpPr>
          <p:cNvPr id="67" name="TextBox 66"/>
          <p:cNvSpPr txBox="1"/>
          <p:nvPr/>
        </p:nvSpPr>
        <p:spPr>
          <a:xfrm>
            <a:off x="3205939" y="3935259"/>
            <a:ext cx="1389739" cy="323165"/>
          </a:xfrm>
          <a:prstGeom prst="rect">
            <a:avLst/>
          </a:prstGeom>
          <a:noFill/>
        </p:spPr>
        <p:txBody>
          <a:bodyPr wrap="none" rtlCol="0">
            <a:spAutoFit/>
          </a:bodyPr>
          <a:lstStyle/>
          <a:p>
            <a:r>
              <a:rPr lang="en-US" dirty="0">
                <a:latin typeface="Calibri" charset="0"/>
                <a:ea typeface="Calibri" charset="0"/>
                <a:cs typeface="Calibri" charset="0"/>
              </a:rPr>
              <a:t>P</a:t>
            </a:r>
            <a:r>
              <a:rPr lang="en-US" baseline="-25000" dirty="0">
                <a:latin typeface="Calibri" charset="0"/>
                <a:ea typeface="Calibri" charset="0"/>
                <a:cs typeface="Calibri" charset="0"/>
              </a:rPr>
              <a:t>W</a:t>
            </a:r>
            <a:r>
              <a:rPr lang="en-US" dirty="0">
                <a:latin typeface="Calibri" charset="0"/>
                <a:ea typeface="Calibri" charset="0"/>
                <a:cs typeface="Calibri" charset="0"/>
              </a:rPr>
              <a:t>(located | O)</a:t>
            </a:r>
          </a:p>
        </p:txBody>
      </p:sp>
      <p:sp>
        <p:nvSpPr>
          <p:cNvPr id="68" name="TextBox 67"/>
          <p:cNvSpPr txBox="1"/>
          <p:nvPr/>
        </p:nvSpPr>
        <p:spPr>
          <a:xfrm>
            <a:off x="5144609" y="3921399"/>
            <a:ext cx="328936" cy="323165"/>
          </a:xfrm>
          <a:prstGeom prst="rect">
            <a:avLst/>
          </a:prstGeom>
          <a:noFill/>
        </p:spPr>
        <p:txBody>
          <a:bodyPr wrap="none" rtlCol="0">
            <a:spAutoFit/>
          </a:bodyPr>
          <a:lstStyle/>
          <a:p>
            <a:r>
              <a:rPr lang="en-US" dirty="0">
                <a:latin typeface="Calibri" charset="0"/>
                <a:ea typeface="Calibri" charset="0"/>
                <a:cs typeface="Calibri" charset="0"/>
              </a:rPr>
              <a:t>…</a:t>
            </a:r>
          </a:p>
        </p:txBody>
      </p:sp>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C627373F-DC1F-4648-9413-BFEC839E773F}"/>
                  </a:ext>
                </a:extLst>
              </p:cNvPr>
              <p:cNvSpPr/>
              <p:nvPr/>
            </p:nvSpPr>
            <p:spPr>
              <a:xfrm>
                <a:off x="2432673" y="6087894"/>
                <a:ext cx="6188554" cy="954107"/>
              </a:xfrm>
              <a:prstGeom prst="rect">
                <a:avLst/>
              </a:prstGeom>
            </p:spPr>
            <p:txBody>
              <a:bodyPr wrap="none">
                <a:spAutoFit/>
              </a:bodyPr>
              <a:lstStyle/>
              <a:p>
                <a:r>
                  <a:rPr lang="en-US" sz="2800" dirty="0">
                    <a:latin typeface="Calibri" panose="020F0502020204030204" pitchFamily="34" charset="0"/>
                    <a:cs typeface="Calibri" panose="020F0502020204030204" pitchFamily="34" charset="0"/>
                  </a:rPr>
                  <a:t>Maximum Likelihood Estimation, e.g. </a:t>
                </a:r>
              </a:p>
              <a:p>
                <a14:m>
                  <m:oMath xmlns:m="http://schemas.openxmlformats.org/officeDocument/2006/math">
                    <m:r>
                      <a:rPr lang="en-US" sz="2800" i="1" dirty="0" smtClean="0">
                        <a:latin typeface="Cambria Math" panose="02040503050406030204" pitchFamily="18" charset="0"/>
                        <a:cs typeface="Calibri" panose="020F0502020204030204" pitchFamily="34" charset="0"/>
                      </a:rPr>
                      <m:t>𝑃</m:t>
                    </m:r>
                    <m:r>
                      <a:rPr lang="en-US" sz="2800" i="1" baseline="-25000" dirty="0">
                        <a:latin typeface="Cambria Math" panose="02040503050406030204" pitchFamily="18" charset="0"/>
                        <a:cs typeface="Calibri" panose="020F0502020204030204" pitchFamily="34" charset="0"/>
                      </a:rPr>
                      <m:t>𝐸</m:t>
                    </m:r>
                    <m:r>
                      <a:rPr lang="en-US" sz="2800" i="1" dirty="0">
                        <a:latin typeface="Cambria Math" panose="02040503050406030204" pitchFamily="18" charset="0"/>
                        <a:cs typeface="Calibri" panose="020F0502020204030204" pitchFamily="34" charset="0"/>
                      </a:rPr>
                      <m:t>(</m:t>
                    </m:r>
                    <m:r>
                      <a:rPr lang="en-US" sz="2800" i="1" dirty="0">
                        <a:latin typeface="Cambria Math" panose="02040503050406030204" pitchFamily="18" charset="0"/>
                        <a:cs typeface="Calibri" panose="020F0502020204030204" pitchFamily="34" charset="0"/>
                      </a:rPr>
                      <m:t>𝐼</m:t>
                    </m:r>
                    <m:r>
                      <a:rPr lang="en-US" sz="2800" i="1" dirty="0">
                        <a:latin typeface="Cambria Math" panose="02040503050406030204" pitchFamily="18" charset="0"/>
                        <a:cs typeface="Calibri" panose="020F0502020204030204" pitchFamily="34" charset="0"/>
                      </a:rPr>
                      <m:t> | </m:t>
                    </m:r>
                    <m:r>
                      <a:rPr lang="en-US" sz="2800" i="1" dirty="0">
                        <a:latin typeface="Cambria Math" panose="02040503050406030204" pitchFamily="18" charset="0"/>
                        <a:cs typeface="Calibri" panose="020F0502020204030204" pitchFamily="34" charset="0"/>
                      </a:rPr>
                      <m:t>𝑂</m:t>
                    </m:r>
                    <m:r>
                      <a:rPr lang="en-US" sz="2800" i="1" dirty="0">
                        <a:latin typeface="Cambria Math" panose="02040503050406030204" pitchFamily="18" charset="0"/>
                        <a:cs typeface="Calibri" panose="020F0502020204030204" pitchFamily="34" charset="0"/>
                      </a:rPr>
                      <m:t>) = 2 / 4 </m:t>
                    </m:r>
                  </m:oMath>
                </a14:m>
                <a:r>
                  <a:rPr lang="en-US" sz="2800" dirty="0">
                    <a:latin typeface="Calibri" panose="020F0502020204030204" pitchFamily="34" charset="0"/>
                    <a:cs typeface="Calibri" panose="020F0502020204030204" pitchFamily="34" charset="0"/>
                  </a:rPr>
                  <a:t>, </a:t>
                </a:r>
                <a14:m>
                  <m:oMath xmlns:m="http://schemas.openxmlformats.org/officeDocument/2006/math">
                    <m:r>
                      <a:rPr lang="en-US" sz="2800" i="1" dirty="0" smtClean="0">
                        <a:latin typeface="Cambria Math" panose="02040503050406030204" pitchFamily="18" charset="0"/>
                        <a:cs typeface="Calibri" panose="020F0502020204030204" pitchFamily="34" charset="0"/>
                      </a:rPr>
                      <m:t>𝑃</m:t>
                    </m:r>
                    <m:r>
                      <a:rPr lang="en-US" sz="2800" i="1" baseline="-25000" dirty="0" smtClean="0">
                        <a:latin typeface="Cambria Math" panose="02040503050406030204" pitchFamily="18" charset="0"/>
                        <a:cs typeface="Calibri" panose="020F0502020204030204" pitchFamily="34" charset="0"/>
                      </a:rPr>
                      <m:t>𝑊</m:t>
                    </m:r>
                    <m:r>
                      <a:rPr lang="en-US" sz="2800" i="1" dirty="0" smtClean="0">
                        <a:latin typeface="Cambria Math" panose="02040503050406030204" pitchFamily="18" charset="0"/>
                        <a:cs typeface="Calibri" panose="020F0502020204030204" pitchFamily="34" charset="0"/>
                      </a:rPr>
                      <m:t> (</m:t>
                    </m:r>
                    <m:r>
                      <a:rPr lang="en-US" sz="2800" i="1" dirty="0" smtClean="0">
                        <a:latin typeface="Cambria Math" panose="02040503050406030204" pitchFamily="18" charset="0"/>
                        <a:cs typeface="Calibri" panose="020F0502020204030204" pitchFamily="34" charset="0"/>
                      </a:rPr>
                      <m:t>𝑖𝑛</m:t>
                    </m:r>
                    <m:r>
                      <a:rPr lang="en-US" sz="2800" i="1" dirty="0" smtClean="0">
                        <a:latin typeface="Cambria Math" panose="02040503050406030204" pitchFamily="18" charset="0"/>
                        <a:cs typeface="Calibri" panose="020F0502020204030204" pitchFamily="34" charset="0"/>
                      </a:rPr>
                      <m:t> | </m:t>
                    </m:r>
                    <m:r>
                      <a:rPr lang="en-US" sz="2800" i="1" dirty="0" smtClean="0">
                        <a:latin typeface="Cambria Math" panose="02040503050406030204" pitchFamily="18" charset="0"/>
                        <a:cs typeface="Calibri" panose="020F0502020204030204" pitchFamily="34" charset="0"/>
                      </a:rPr>
                      <m:t>𝑂</m:t>
                    </m:r>
                    <m:r>
                      <a:rPr lang="en-US" sz="2800" i="1" dirty="0" smtClean="0">
                        <a:latin typeface="Cambria Math" panose="02040503050406030204" pitchFamily="18" charset="0"/>
                        <a:cs typeface="Calibri" panose="020F0502020204030204" pitchFamily="34" charset="0"/>
                      </a:rPr>
                      <m:t>) = 2 / 5</m:t>
                    </m:r>
                  </m:oMath>
                </a14:m>
                <a:endParaRPr lang="en-US" sz="2800" dirty="0">
                  <a:latin typeface="Calibri" panose="020F0502020204030204" pitchFamily="34" charset="0"/>
                  <a:cs typeface="Calibri" panose="020F0502020204030204" pitchFamily="34" charset="0"/>
                </a:endParaRPr>
              </a:p>
            </p:txBody>
          </p:sp>
        </mc:Choice>
        <mc:Fallback xmlns="">
          <p:sp>
            <p:nvSpPr>
              <p:cNvPr id="5" name="Rectangle 4">
                <a:extLst>
                  <a:ext uri="{FF2B5EF4-FFF2-40B4-BE49-F238E27FC236}">
                    <a16:creationId xmlns:a16="http://schemas.microsoft.com/office/drawing/2014/main" id="{C627373F-DC1F-4648-9413-BFEC839E773F}"/>
                  </a:ext>
                </a:extLst>
              </p:cNvPr>
              <p:cNvSpPr>
                <a:spLocks noRot="1" noChangeAspect="1" noMove="1" noResize="1" noEditPoints="1" noAdjustHandles="1" noChangeArrowheads="1" noChangeShapeType="1" noTextEdit="1"/>
              </p:cNvSpPr>
              <p:nvPr/>
            </p:nvSpPr>
            <p:spPr>
              <a:xfrm>
                <a:off x="2432673" y="6087894"/>
                <a:ext cx="6188554" cy="954107"/>
              </a:xfrm>
              <a:prstGeom prst="rect">
                <a:avLst/>
              </a:prstGeom>
              <a:blipFill>
                <a:blip r:embed="rId3"/>
                <a:stretch>
                  <a:fillRect t="-6579" r="-205" b="-17105"/>
                </a:stretch>
              </a:blipFill>
            </p:spPr>
            <p:txBody>
              <a:bodyPr/>
              <a:lstStyle/>
              <a:p>
                <a:r>
                  <a:rPr lang="en-CH">
                    <a:noFill/>
                  </a:rPr>
                  <a:t> </a:t>
                </a:r>
              </a:p>
            </p:txBody>
          </p:sp>
        </mc:Fallback>
      </mc:AlternateContent>
    </p:spTree>
    <p:extLst>
      <p:ext uri="{BB962C8B-B14F-4D97-AF65-F5344CB8AC3E}">
        <p14:creationId xmlns:p14="http://schemas.microsoft.com/office/powerpoint/2010/main" val="9810455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C75868-B38B-0F43-BCD4-1C978A04A79A}"/>
              </a:ext>
            </a:extLst>
          </p:cNvPr>
          <p:cNvSpPr>
            <a:spLocks noGrp="1"/>
          </p:cNvSpPr>
          <p:nvPr>
            <p:ph type="title"/>
          </p:nvPr>
        </p:nvSpPr>
        <p:spPr/>
        <p:txBody>
          <a:bodyPr/>
          <a:lstStyle/>
          <a:p>
            <a:r>
              <a:rPr lang="en-US"/>
              <a:t>Learning the Model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75570B1-A065-304D-BA90-14BF4FF0C8B6}"/>
                  </a:ext>
                </a:extLst>
              </p:cNvPr>
              <p:cNvSpPr>
                <a:spLocks noGrp="1"/>
              </p:cNvSpPr>
              <p:nvPr>
                <p:ph idx="1"/>
              </p:nvPr>
            </p:nvSpPr>
            <p:spPr/>
            <p:txBody>
              <a:bodyPr/>
              <a:lstStyle/>
              <a:p>
                <a:r>
                  <a:rPr lang="en-US" sz="3200" dirty="0"/>
                  <a:t>To learn the conditional probabilities from a document collection using Maximum Likelihood Estimation requires only counting</a:t>
                </a:r>
              </a:p>
              <a:p>
                <a:pPr algn="ctr"/>
                <a:r>
                  <a:rPr lang="en-US" sz="3200" dirty="0"/>
                  <a:t>e.g.,  </a:t>
                </a:r>
                <a14:m>
                  <m:oMath xmlns:m="http://schemas.openxmlformats.org/officeDocument/2006/math">
                    <m:r>
                      <a:rPr lang="en-US" sz="3200" i="1" dirty="0" smtClean="0">
                        <a:latin typeface="Cambria Math" panose="02040503050406030204" pitchFamily="18" charset="0"/>
                      </a:rPr>
                      <m:t>𝑃</m:t>
                    </m:r>
                    <m:r>
                      <a:rPr lang="en-US" sz="3200" i="1" baseline="-25000" dirty="0">
                        <a:latin typeface="Cambria Math" panose="02040503050406030204" pitchFamily="18" charset="0"/>
                      </a:rPr>
                      <m:t>𝐸</m:t>
                    </m:r>
                    <m:r>
                      <a:rPr lang="en-US" sz="3200" i="1" dirty="0">
                        <a:latin typeface="Cambria Math" panose="02040503050406030204" pitchFamily="18" charset="0"/>
                      </a:rPr>
                      <m:t>(</m:t>
                    </m:r>
                    <m:r>
                      <a:rPr lang="en-US" sz="3200" i="1" dirty="0">
                        <a:latin typeface="Cambria Math" panose="02040503050406030204" pitchFamily="18" charset="0"/>
                      </a:rPr>
                      <m:t>𝐼</m:t>
                    </m:r>
                    <m:r>
                      <a:rPr lang="en-US" sz="3200" i="1" dirty="0">
                        <a:latin typeface="Cambria Math" panose="02040503050406030204" pitchFamily="18" charset="0"/>
                      </a:rPr>
                      <m:t>|</m:t>
                    </m:r>
                    <m:r>
                      <a:rPr lang="en-US" sz="3200" i="1" dirty="0">
                        <a:latin typeface="Cambria Math" panose="02040503050406030204" pitchFamily="18" charset="0"/>
                      </a:rPr>
                      <m:t>𝑂</m:t>
                    </m:r>
                    <m:r>
                      <a:rPr lang="en-US" sz="3200" i="1" dirty="0">
                        <a:latin typeface="Cambria Math" panose="02040503050406030204" pitchFamily="18" charset="0"/>
                      </a:rPr>
                      <m:t>) = 2/4 , </m:t>
                    </m:r>
                    <m:sSub>
                      <m:sSubPr>
                        <m:ctrlPr>
                          <a:rPr lang="en-US" sz="3200" i="1" dirty="0" smtClean="0">
                            <a:latin typeface="Cambria Math" panose="02040503050406030204" pitchFamily="18" charset="0"/>
                          </a:rPr>
                        </m:ctrlPr>
                      </m:sSubPr>
                      <m:e>
                        <m:r>
                          <a:rPr lang="fr-CH" sz="3200" b="0" i="1" dirty="0" smtClean="0">
                            <a:latin typeface="Cambria Math" panose="02040503050406030204" pitchFamily="18" charset="0"/>
                          </a:rPr>
                          <m:t>𝑃</m:t>
                        </m:r>
                      </m:e>
                      <m:sub>
                        <m:r>
                          <a:rPr lang="fr-CH" sz="3200" b="0" i="1" dirty="0" smtClean="0">
                            <a:latin typeface="Cambria Math" panose="02040503050406030204" pitchFamily="18" charset="0"/>
                          </a:rPr>
                          <m:t>𝑊</m:t>
                        </m:r>
                      </m:sub>
                    </m:sSub>
                    <m:r>
                      <a:rPr lang="en-US" sz="3200" i="1" dirty="0">
                        <a:latin typeface="Cambria Math" panose="02040503050406030204" pitchFamily="18" charset="0"/>
                      </a:rPr>
                      <m:t> (</m:t>
                    </m:r>
                    <m:r>
                      <a:rPr lang="en-US" sz="3200" i="1" dirty="0">
                        <a:latin typeface="Cambria Math" panose="02040503050406030204" pitchFamily="18" charset="0"/>
                      </a:rPr>
                      <m:t>𝑖𝑛</m:t>
                    </m:r>
                    <m:r>
                      <a:rPr lang="en-US" sz="3200" i="1" dirty="0">
                        <a:latin typeface="Cambria Math" panose="02040503050406030204" pitchFamily="18" charset="0"/>
                      </a:rPr>
                      <m:t>|</m:t>
                    </m:r>
                    <m:r>
                      <a:rPr lang="en-US" sz="3200" i="1" dirty="0">
                        <a:latin typeface="Cambria Math" panose="02040503050406030204" pitchFamily="18" charset="0"/>
                      </a:rPr>
                      <m:t>𝑂</m:t>
                    </m:r>
                    <m:r>
                      <a:rPr lang="en-US" sz="3200" i="1" dirty="0">
                        <a:latin typeface="Cambria Math" panose="02040503050406030204" pitchFamily="18" charset="0"/>
                      </a:rPr>
                      <m:t>) = 2/5</m:t>
                    </m:r>
                  </m:oMath>
                </a14:m>
                <a:endParaRPr lang="en-US" sz="3200" dirty="0"/>
              </a:p>
              <a:p>
                <a:endParaRPr lang="en-US" sz="3200" b="1" dirty="0"/>
              </a:p>
              <a:p>
                <a:r>
                  <a:rPr lang="en-US" sz="3200" b="1" dirty="0"/>
                  <a:t>Smoothing</a:t>
                </a:r>
                <a:r>
                  <a:rPr lang="en-US" sz="3200" dirty="0"/>
                  <a:t>: Unseen words might only accidentally miss in the training data of length </a:t>
                </a:r>
                <a14:m>
                  <m:oMath xmlns:m="http://schemas.openxmlformats.org/officeDocument/2006/math">
                    <m:r>
                      <a:rPr lang="fr-CH" sz="3200" i="1">
                        <a:latin typeface="Cambria Math" charset="0"/>
                        <a:ea typeface="Cambria Math" charset="0"/>
                        <a:cs typeface="Cambria Math" charset="0"/>
                      </a:rPr>
                      <m:t>𝑛</m:t>
                    </m:r>
                    <m:r>
                      <a:rPr lang="fr-CH" sz="3200" i="1">
                        <a:latin typeface="Cambria Math" charset="0"/>
                        <a:ea typeface="Cambria Math" charset="0"/>
                        <a:cs typeface="Cambria Math" charset="0"/>
                      </a:rPr>
                      <m:t> </m:t>
                    </m:r>
                  </m:oMath>
                </a14:m>
                <a:r>
                  <a:rPr lang="en-US" sz="3200" dirty="0"/>
                  <a:t>:</a:t>
                </a:r>
              </a:p>
              <a:p>
                <a:pPr algn="ctr"/>
                <a14:m>
                  <m:oMath xmlns:m="http://schemas.openxmlformats.org/officeDocument/2006/math">
                    <m:sSub>
                      <m:sSubPr>
                        <m:ctrlPr>
                          <a:rPr lang="fr-CH" sz="3200" i="1">
                            <a:latin typeface="Cambria Math" panose="02040503050406030204" pitchFamily="18" charset="0"/>
                            <a:ea typeface="Cambria Math" charset="0"/>
                            <a:cs typeface="Cambria Math" charset="0"/>
                          </a:rPr>
                        </m:ctrlPr>
                      </m:sSubPr>
                      <m:e>
                        <m:r>
                          <a:rPr lang="fr-CH" sz="3200" i="1">
                            <a:latin typeface="Cambria Math" charset="0"/>
                            <a:ea typeface="Cambria Math" charset="0"/>
                            <a:cs typeface="Cambria Math" charset="0"/>
                          </a:rPr>
                          <m:t>𝑃</m:t>
                        </m:r>
                      </m:e>
                      <m:sub>
                        <m:r>
                          <a:rPr lang="fr-CH" sz="3200" i="1">
                            <a:latin typeface="Cambria Math" charset="0"/>
                            <a:ea typeface="Cambria Math" charset="0"/>
                            <a:cs typeface="Cambria Math" charset="0"/>
                          </a:rPr>
                          <m:t>𝑊𝑆</m:t>
                        </m:r>
                      </m:sub>
                    </m:sSub>
                    <m:d>
                      <m:dPr>
                        <m:ctrlPr>
                          <a:rPr lang="fr-CH" sz="3200" i="1">
                            <a:latin typeface="Cambria Math" panose="02040503050406030204" pitchFamily="18" charset="0"/>
                            <a:ea typeface="Cambria Math" charset="0"/>
                            <a:cs typeface="Cambria Math" charset="0"/>
                          </a:rPr>
                        </m:ctrlPr>
                      </m:dPr>
                      <m:e>
                        <m:sSub>
                          <m:sSubPr>
                            <m:ctrlPr>
                              <a:rPr lang="fr-CH" sz="3200" i="1">
                                <a:latin typeface="Cambria Math" panose="02040503050406030204" pitchFamily="18" charset="0"/>
                                <a:ea typeface="Cambria Math" charset="0"/>
                                <a:cs typeface="Cambria Math" charset="0"/>
                              </a:rPr>
                            </m:ctrlPr>
                          </m:sSubPr>
                          <m:e>
                            <m:r>
                              <a:rPr lang="fr-CH" sz="3200" i="1">
                                <a:latin typeface="Cambria Math" charset="0"/>
                                <a:ea typeface="Cambria Math" charset="0"/>
                                <a:cs typeface="Cambria Math" charset="0"/>
                              </a:rPr>
                              <m:t>𝑤</m:t>
                            </m:r>
                          </m:e>
                          <m:sub>
                            <m:r>
                              <a:rPr lang="fr-CH" sz="3200" i="1">
                                <a:latin typeface="Cambria Math" charset="0"/>
                                <a:ea typeface="Cambria Math" charset="0"/>
                                <a:cs typeface="Cambria Math" charset="0"/>
                              </a:rPr>
                              <m:t>𝑖</m:t>
                            </m:r>
                          </m:sub>
                        </m:sSub>
                      </m:e>
                      <m:e>
                        <m:sSub>
                          <m:sSubPr>
                            <m:ctrlPr>
                              <a:rPr lang="fr-CH" sz="3200" i="1">
                                <a:latin typeface="Cambria Math" panose="02040503050406030204" pitchFamily="18" charset="0"/>
                                <a:ea typeface="Cambria Math" charset="0"/>
                                <a:cs typeface="Cambria Math" charset="0"/>
                              </a:rPr>
                            </m:ctrlPr>
                          </m:sSubPr>
                          <m:e>
                            <m:r>
                              <a:rPr lang="fr-CH" sz="3200" i="1">
                                <a:latin typeface="Cambria Math" charset="0"/>
                                <a:ea typeface="Cambria Math" charset="0"/>
                                <a:cs typeface="Cambria Math" charset="0"/>
                              </a:rPr>
                              <m:t>𝑒</m:t>
                            </m:r>
                          </m:e>
                          <m:sub>
                            <m:r>
                              <a:rPr lang="fr-CH" sz="3200" i="1">
                                <a:latin typeface="Cambria Math" charset="0"/>
                                <a:ea typeface="Cambria Math" charset="0"/>
                                <a:cs typeface="Cambria Math" charset="0"/>
                              </a:rPr>
                              <m:t>𝑖</m:t>
                            </m:r>
                          </m:sub>
                        </m:sSub>
                      </m:e>
                    </m:d>
                    <m:r>
                      <a:rPr lang="fr-CH" sz="3200">
                        <a:latin typeface="Cambria Math" charset="0"/>
                        <a:ea typeface="Cambria Math" charset="0"/>
                        <a:cs typeface="Cambria Math" charset="0"/>
                      </a:rPr>
                      <m:t>=</m:t>
                    </m:r>
                    <m:r>
                      <m:rPr>
                        <m:sty m:val="p"/>
                      </m:rPr>
                      <a:rPr lang="el-GR" sz="3200" i="1">
                        <a:latin typeface="Cambria Math" charset="0"/>
                        <a:ea typeface="Cambria Math" charset="0"/>
                        <a:cs typeface="Cambria Math" charset="0"/>
                      </a:rPr>
                      <m:t>λ</m:t>
                    </m:r>
                  </m:oMath>
                </a14:m>
                <a:r>
                  <a:rPr lang="en-US" sz="3200" dirty="0"/>
                  <a:t> </a:t>
                </a:r>
                <a14:m>
                  <m:oMath xmlns:m="http://schemas.openxmlformats.org/officeDocument/2006/math">
                    <m:sSub>
                      <m:sSubPr>
                        <m:ctrlPr>
                          <a:rPr lang="fr-CH" sz="3200" i="1">
                            <a:latin typeface="Cambria Math" panose="02040503050406030204" pitchFamily="18" charset="0"/>
                            <a:ea typeface="Cambria Math" charset="0"/>
                            <a:cs typeface="Cambria Math" charset="0"/>
                          </a:rPr>
                        </m:ctrlPr>
                      </m:sSubPr>
                      <m:e>
                        <m:r>
                          <a:rPr lang="fr-CH" sz="3200" i="1">
                            <a:latin typeface="Cambria Math" charset="0"/>
                            <a:ea typeface="Cambria Math" charset="0"/>
                            <a:cs typeface="Cambria Math" charset="0"/>
                          </a:rPr>
                          <m:t>𝑃</m:t>
                        </m:r>
                      </m:e>
                      <m:sub>
                        <m:r>
                          <a:rPr lang="fr-CH" sz="3200" i="1">
                            <a:latin typeface="Cambria Math" charset="0"/>
                            <a:ea typeface="Cambria Math" charset="0"/>
                            <a:cs typeface="Cambria Math" charset="0"/>
                          </a:rPr>
                          <m:t>𝑊</m:t>
                        </m:r>
                      </m:sub>
                    </m:sSub>
                    <m:d>
                      <m:dPr>
                        <m:ctrlPr>
                          <a:rPr lang="fr-CH" sz="3200" i="1">
                            <a:latin typeface="Cambria Math" panose="02040503050406030204" pitchFamily="18" charset="0"/>
                            <a:ea typeface="Cambria Math" charset="0"/>
                            <a:cs typeface="Cambria Math" charset="0"/>
                          </a:rPr>
                        </m:ctrlPr>
                      </m:dPr>
                      <m:e>
                        <m:sSub>
                          <m:sSubPr>
                            <m:ctrlPr>
                              <a:rPr lang="fr-CH" sz="3200" i="1">
                                <a:latin typeface="Cambria Math" panose="02040503050406030204" pitchFamily="18" charset="0"/>
                                <a:ea typeface="Cambria Math" charset="0"/>
                                <a:cs typeface="Cambria Math" charset="0"/>
                              </a:rPr>
                            </m:ctrlPr>
                          </m:sSubPr>
                          <m:e>
                            <m:r>
                              <a:rPr lang="fr-CH" sz="3200" i="1">
                                <a:latin typeface="Cambria Math" charset="0"/>
                                <a:ea typeface="Cambria Math" charset="0"/>
                                <a:cs typeface="Cambria Math" charset="0"/>
                              </a:rPr>
                              <m:t>𝑤</m:t>
                            </m:r>
                          </m:e>
                          <m:sub>
                            <m:r>
                              <a:rPr lang="fr-CH" sz="3200" i="1">
                                <a:latin typeface="Cambria Math" charset="0"/>
                                <a:ea typeface="Cambria Math" charset="0"/>
                                <a:cs typeface="Cambria Math" charset="0"/>
                              </a:rPr>
                              <m:t>𝑖</m:t>
                            </m:r>
                          </m:sub>
                        </m:sSub>
                      </m:e>
                      <m:e>
                        <m:sSub>
                          <m:sSubPr>
                            <m:ctrlPr>
                              <a:rPr lang="fr-CH" sz="3200" i="1">
                                <a:latin typeface="Cambria Math" panose="02040503050406030204" pitchFamily="18" charset="0"/>
                                <a:ea typeface="Cambria Math" charset="0"/>
                                <a:cs typeface="Cambria Math" charset="0"/>
                              </a:rPr>
                            </m:ctrlPr>
                          </m:sSubPr>
                          <m:e>
                            <m:r>
                              <a:rPr lang="fr-CH" sz="3200" i="1">
                                <a:latin typeface="Cambria Math" charset="0"/>
                                <a:ea typeface="Cambria Math" charset="0"/>
                                <a:cs typeface="Cambria Math" charset="0"/>
                              </a:rPr>
                              <m:t>𝑒</m:t>
                            </m:r>
                          </m:e>
                          <m:sub>
                            <m:r>
                              <a:rPr lang="fr-CH" sz="3200" i="1">
                                <a:latin typeface="Cambria Math" charset="0"/>
                                <a:ea typeface="Cambria Math" charset="0"/>
                                <a:cs typeface="Cambria Math" charset="0"/>
                              </a:rPr>
                              <m:t>𝑖</m:t>
                            </m:r>
                          </m:sub>
                        </m:sSub>
                      </m:e>
                    </m:d>
                    <m:r>
                      <a:rPr lang="fr-CH" sz="3200">
                        <a:latin typeface="Cambria Math" charset="0"/>
                        <a:ea typeface="Cambria Math" charset="0"/>
                        <a:cs typeface="Cambria Math" charset="0"/>
                      </a:rPr>
                      <m:t>+(1−</m:t>
                    </m:r>
                    <m:r>
                      <m:rPr>
                        <m:sty m:val="p"/>
                      </m:rPr>
                      <a:rPr lang="el-GR" sz="3200" i="1">
                        <a:latin typeface="Cambria Math" charset="0"/>
                        <a:ea typeface="Cambria Math" charset="0"/>
                        <a:cs typeface="Cambria Math" charset="0"/>
                      </a:rPr>
                      <m:t>λ</m:t>
                    </m:r>
                    <m:r>
                      <a:rPr lang="fr-CH" sz="3200" i="1">
                        <a:latin typeface="Cambria Math" charset="0"/>
                        <a:ea typeface="Cambria Math" charset="0"/>
                        <a:cs typeface="Cambria Math" charset="0"/>
                      </a:rPr>
                      <m:t>)</m:t>
                    </m:r>
                    <m:f>
                      <m:fPr>
                        <m:ctrlPr>
                          <a:rPr lang="fr-CH" sz="3200" i="1">
                            <a:latin typeface="Cambria Math" panose="02040503050406030204" pitchFamily="18" charset="0"/>
                            <a:ea typeface="Cambria Math" charset="0"/>
                            <a:cs typeface="Cambria Math" charset="0"/>
                          </a:rPr>
                        </m:ctrlPr>
                      </m:fPr>
                      <m:num>
                        <m:r>
                          <a:rPr lang="fr-CH" sz="3200" i="1">
                            <a:latin typeface="Cambria Math" charset="0"/>
                            <a:ea typeface="Cambria Math" charset="0"/>
                            <a:cs typeface="Cambria Math" charset="0"/>
                          </a:rPr>
                          <m:t>1</m:t>
                        </m:r>
                      </m:num>
                      <m:den>
                        <m:r>
                          <a:rPr lang="fr-CH" sz="3200" i="1">
                            <a:latin typeface="Cambria Math" charset="0"/>
                            <a:ea typeface="Cambria Math" charset="0"/>
                            <a:cs typeface="Cambria Math" charset="0"/>
                          </a:rPr>
                          <m:t>𝑛</m:t>
                        </m:r>
                      </m:den>
                    </m:f>
                  </m:oMath>
                </a14:m>
                <a:endParaRPr lang="en-US" sz="3200" dirty="0"/>
              </a:p>
              <a:p>
                <a:r>
                  <a:rPr lang="en-US" sz="3200" dirty="0"/>
                  <a:t>For labels no smoothing is needed, as all labels occur in the training data</a:t>
                </a:r>
                <a:br>
                  <a:rPr lang="en-US" sz="3200" dirty="0"/>
                </a:br>
                <a:endParaRPr lang="en-US" sz="3200" dirty="0"/>
              </a:p>
              <a:p>
                <a:endParaRPr lang="en-US" sz="3200" dirty="0"/>
              </a:p>
              <a:p>
                <a:endParaRPr lang="en-US" sz="3200" dirty="0"/>
              </a:p>
            </p:txBody>
          </p:sp>
        </mc:Choice>
        <mc:Fallback xmlns="">
          <p:sp>
            <p:nvSpPr>
              <p:cNvPr id="3" name="Content Placeholder 2">
                <a:extLst>
                  <a:ext uri="{FF2B5EF4-FFF2-40B4-BE49-F238E27FC236}">
                    <a16:creationId xmlns:a16="http://schemas.microsoft.com/office/drawing/2014/main" id="{775570B1-A065-304D-BA90-14BF4FF0C8B6}"/>
                  </a:ext>
                </a:extLst>
              </p:cNvPr>
              <p:cNvSpPr>
                <a:spLocks noGrp="1" noRot="1" noChangeAspect="1" noMove="1" noResize="1" noEditPoints="1" noAdjustHandles="1" noChangeArrowheads="1" noChangeShapeType="1" noTextEdit="1"/>
              </p:cNvSpPr>
              <p:nvPr>
                <p:ph idx="1"/>
              </p:nvPr>
            </p:nvSpPr>
            <p:spPr>
              <a:blipFill>
                <a:blip r:embed="rId3"/>
                <a:stretch>
                  <a:fillRect l="-1176" t="-1089" b="-1525"/>
                </a:stretch>
              </a:blipFill>
            </p:spPr>
            <p:txBody>
              <a:bodyPr/>
              <a:lstStyle/>
              <a:p>
                <a:r>
                  <a:rPr lang="en-CH">
                    <a:noFill/>
                  </a:rPr>
                  <a:t> </a:t>
                </a:r>
              </a:p>
            </p:txBody>
          </p:sp>
        </mc:Fallback>
      </mc:AlternateContent>
      <p:sp>
        <p:nvSpPr>
          <p:cNvPr id="4" name="Footer Placeholder 3">
            <a:extLst>
              <a:ext uri="{FF2B5EF4-FFF2-40B4-BE49-F238E27FC236}">
                <a16:creationId xmlns:a16="http://schemas.microsoft.com/office/drawing/2014/main" id="{58B25495-C36F-2C44-BFE9-EC2AAD9CD0F7}"/>
              </a:ext>
            </a:extLst>
          </p:cNvPr>
          <p:cNvSpPr>
            <a:spLocks noGrp="1"/>
          </p:cNvSpPr>
          <p:nvPr>
            <p:ph type="ftr" sz="quarter" idx="10"/>
          </p:nvPr>
        </p:nvSpPr>
        <p:spPr/>
        <p:txBody>
          <a:bodyPr/>
          <a:lstStyle/>
          <a:p>
            <a:r>
              <a:rPr lang="fr-CH"/>
              <a:t>©2024, Karl Aberer, EPFL-IC, Laboratoire de systèmes d'informations répartis </a:t>
            </a:r>
            <a:endParaRPr lang="en-GB" dirty="0"/>
          </a:p>
        </p:txBody>
      </p:sp>
    </p:spTree>
    <p:extLst>
      <p:ext uri="{BB962C8B-B14F-4D97-AF65-F5344CB8AC3E}">
        <p14:creationId xmlns:p14="http://schemas.microsoft.com/office/powerpoint/2010/main" val="38768653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1D8794-CECB-8946-A09F-05A3C6B8D809}"/>
              </a:ext>
            </a:extLst>
          </p:cNvPr>
          <p:cNvSpPr>
            <a:spLocks noGrp="1"/>
          </p:cNvSpPr>
          <p:nvPr>
            <p:ph type="title"/>
          </p:nvPr>
        </p:nvSpPr>
        <p:spPr/>
        <p:txBody>
          <a:bodyPr/>
          <a:lstStyle/>
          <a:p>
            <a:r>
              <a:rPr lang="en-US"/>
              <a:t>Using the Model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7F40D61-6B16-B542-A739-86ED7C1E30B0}"/>
                  </a:ext>
                </a:extLst>
              </p:cNvPr>
              <p:cNvSpPr>
                <a:spLocks noGrp="1"/>
              </p:cNvSpPr>
              <p:nvPr>
                <p:ph idx="1"/>
              </p:nvPr>
            </p:nvSpPr>
            <p:spPr/>
            <p:txBody>
              <a:bodyPr/>
              <a:lstStyle/>
              <a:p>
                <a:r>
                  <a:rPr lang="en-US" dirty="0"/>
                  <a:t>For a given sequence of words </a:t>
                </a:r>
                <a14:m>
                  <m:oMath xmlns:m="http://schemas.openxmlformats.org/officeDocument/2006/math">
                    <m:r>
                      <a:rPr lang="fr-CH" i="1">
                        <a:latin typeface="Cambria Math" charset="0"/>
                      </a:rPr>
                      <m:t>𝑊</m:t>
                    </m:r>
                  </m:oMath>
                </a14:m>
                <a:r>
                  <a:rPr lang="en-US" dirty="0"/>
                  <a:t> find the most likely values for the labels </a:t>
                </a:r>
                <a14:m>
                  <m:oMath xmlns:m="http://schemas.openxmlformats.org/officeDocument/2006/math">
                    <m:r>
                      <a:rPr lang="fr-CH" i="1">
                        <a:latin typeface="Cambria Math" charset="0"/>
                      </a:rPr>
                      <m:t>𝐸</m:t>
                    </m:r>
                  </m:oMath>
                </a14:m>
                <a:endParaRPr lang="en-US" dirty="0"/>
              </a:p>
              <a:p>
                <a:pPr/>
                <a14:m>
                  <m:oMathPara xmlns:m="http://schemas.openxmlformats.org/officeDocument/2006/math">
                    <m:oMathParaPr>
                      <m:jc m:val="centerGroup"/>
                    </m:oMathParaPr>
                    <m:oMath xmlns:m="http://schemas.openxmlformats.org/officeDocument/2006/math">
                      <m:func>
                        <m:funcPr>
                          <m:ctrlPr>
                            <a:rPr lang="fr-CH" i="1">
                              <a:latin typeface="Cambria Math" panose="02040503050406030204" pitchFamily="18" charset="0"/>
                            </a:rPr>
                          </m:ctrlPr>
                        </m:funcPr>
                        <m:fName>
                          <m:limLow>
                            <m:limLowPr>
                              <m:ctrlPr>
                                <a:rPr lang="fr-CH" i="1">
                                  <a:latin typeface="Cambria Math" panose="02040503050406030204" pitchFamily="18" charset="0"/>
                                </a:rPr>
                              </m:ctrlPr>
                            </m:limLowPr>
                            <m:e>
                              <m:r>
                                <m:rPr>
                                  <m:sty m:val="p"/>
                                </m:rPr>
                                <a:rPr lang="fr-CH">
                                  <a:latin typeface="Cambria Math" charset="0"/>
                                </a:rPr>
                                <m:t>argmax</m:t>
                              </m:r>
                            </m:e>
                            <m:lim>
                              <m:r>
                                <a:rPr lang="fr-CH" i="1">
                                  <a:latin typeface="Cambria Math" charset="0"/>
                                </a:rPr>
                                <m:t>𝐸</m:t>
                              </m:r>
                            </m:lim>
                          </m:limLow>
                        </m:fName>
                        <m:e>
                          <m:r>
                            <a:rPr lang="fr-CH" i="1">
                              <a:latin typeface="Cambria Math" charset="0"/>
                            </a:rPr>
                            <m:t>𝑃</m:t>
                          </m:r>
                          <m:r>
                            <a:rPr lang="fr-CH" i="1">
                              <a:latin typeface="Cambria Math" charset="0"/>
                            </a:rPr>
                            <m:t>(</m:t>
                          </m:r>
                          <m:r>
                            <a:rPr lang="fr-CH" i="1">
                              <a:latin typeface="Cambria Math" charset="0"/>
                            </a:rPr>
                            <m:t>𝐸</m:t>
                          </m:r>
                          <m:r>
                            <a:rPr lang="fr-CH" i="1">
                              <a:latin typeface="Cambria Math" charset="0"/>
                            </a:rPr>
                            <m:t>|</m:t>
                          </m:r>
                          <m:r>
                            <a:rPr lang="fr-CH" i="1">
                              <a:latin typeface="Cambria Math" charset="0"/>
                            </a:rPr>
                            <m:t>𝑊</m:t>
                          </m:r>
                          <m:r>
                            <a:rPr lang="fr-CH" i="1">
                              <a:latin typeface="Cambria Math" charset="0"/>
                            </a:rPr>
                            <m:t>)</m:t>
                          </m:r>
                        </m:e>
                      </m:func>
                    </m:oMath>
                  </m:oMathPara>
                </a14:m>
                <a:endParaRPr lang="en-US" dirty="0"/>
              </a:p>
              <a:p>
                <a:endParaRPr lang="en-US" dirty="0"/>
              </a:p>
              <a:p>
                <a:r>
                  <a:rPr lang="en-US" dirty="0"/>
                  <a:t>Brute force search: compute for all possible sequences </a:t>
                </a:r>
                <a:br>
                  <a:rPr lang="en-US" dirty="0"/>
                </a:br>
                <a14:m>
                  <m:oMath xmlns:m="http://schemas.openxmlformats.org/officeDocument/2006/math">
                    <m:r>
                      <a:rPr lang="en-US" i="1" dirty="0" smtClean="0">
                        <a:latin typeface="Cambria Math" panose="02040503050406030204" pitchFamily="18" charset="0"/>
                      </a:rPr>
                      <m:t>𝐸</m:t>
                    </m:r>
                    <m:r>
                      <a:rPr lang="en-US" i="1" dirty="0" smtClean="0">
                        <a:latin typeface="Cambria Math" panose="02040503050406030204" pitchFamily="18" charset="0"/>
                      </a:rPr>
                      <m:t> = (</m:t>
                    </m:r>
                    <m:r>
                      <a:rPr lang="en-US" i="1" dirty="0" smtClean="0">
                        <a:latin typeface="Cambria Math" panose="02040503050406030204" pitchFamily="18" charset="0"/>
                      </a:rPr>
                      <m:t>𝑒</m:t>
                    </m:r>
                    <m:r>
                      <a:rPr lang="en-US" i="1" baseline="-25000" dirty="0">
                        <a:latin typeface="Cambria Math" panose="02040503050406030204" pitchFamily="18" charset="0"/>
                      </a:rPr>
                      <m:t>1</m:t>
                    </m:r>
                    <m:r>
                      <a:rPr lang="en-US" i="1" dirty="0">
                        <a:latin typeface="Cambria Math" panose="02040503050406030204" pitchFamily="18" charset="0"/>
                      </a:rPr>
                      <m:t>, </m:t>
                    </m:r>
                    <m:r>
                      <a:rPr lang="en-US" i="1" dirty="0">
                        <a:latin typeface="Cambria Math" panose="02040503050406030204" pitchFamily="18" charset="0"/>
                      </a:rPr>
                      <m:t>𝑒</m:t>
                    </m:r>
                    <m:r>
                      <a:rPr lang="en-US" i="1" baseline="-25000" dirty="0">
                        <a:latin typeface="Cambria Math" panose="02040503050406030204" pitchFamily="18" charset="0"/>
                      </a:rPr>
                      <m:t>2</m:t>
                    </m:r>
                    <m:r>
                      <a:rPr lang="en-US" i="1" dirty="0">
                        <a:latin typeface="Cambria Math" panose="02040503050406030204" pitchFamily="18" charset="0"/>
                      </a:rPr>
                      <m:t>, </m:t>
                    </m:r>
                    <m:r>
                      <a:rPr lang="en-US" i="1" dirty="0">
                        <a:latin typeface="Cambria Math" panose="02040503050406030204" pitchFamily="18" charset="0"/>
                      </a:rPr>
                      <m:t>𝑒</m:t>
                    </m:r>
                    <m:r>
                      <a:rPr lang="en-US" i="1" baseline="-25000" dirty="0">
                        <a:latin typeface="Cambria Math" panose="02040503050406030204" pitchFamily="18" charset="0"/>
                      </a:rPr>
                      <m:t>3</m:t>
                    </m:r>
                    <m:r>
                      <a:rPr lang="en-US" i="1" dirty="0">
                        <a:latin typeface="Cambria Math" panose="02040503050406030204" pitchFamily="18" charset="0"/>
                      </a:rPr>
                      <m:t>, …, </m:t>
                    </m:r>
                    <m:r>
                      <a:rPr lang="en-US" i="1" dirty="0" err="1">
                        <a:latin typeface="Cambria Math" panose="02040503050406030204" pitchFamily="18" charset="0"/>
                      </a:rPr>
                      <m:t>𝑒</m:t>
                    </m:r>
                    <m:r>
                      <a:rPr lang="en-US" i="1" baseline="-25000" dirty="0" err="1">
                        <a:latin typeface="Cambria Math" panose="02040503050406030204" pitchFamily="18" charset="0"/>
                      </a:rPr>
                      <m:t>𝑛</m:t>
                    </m:r>
                    <m:r>
                      <a:rPr lang="en-US" i="1" dirty="0">
                        <a:latin typeface="Cambria Math" panose="02040503050406030204" pitchFamily="18" charset="0"/>
                      </a:rPr>
                      <m:t>) </m:t>
                    </m:r>
                  </m:oMath>
                </a14:m>
                <a:r>
                  <a:rPr lang="en-US" dirty="0"/>
                  <a:t>the probability </a:t>
                </a:r>
                <a14:m>
                  <m:oMath xmlns:m="http://schemas.openxmlformats.org/officeDocument/2006/math">
                    <m:r>
                      <a:rPr lang="fr-CH" i="1">
                        <a:latin typeface="Cambria Math" charset="0"/>
                      </a:rPr>
                      <m:t>𝑃</m:t>
                    </m:r>
                    <m:r>
                      <a:rPr lang="fr-CH" i="1">
                        <a:latin typeface="Cambria Math" charset="0"/>
                      </a:rPr>
                      <m:t>(</m:t>
                    </m:r>
                    <m:r>
                      <a:rPr lang="fr-CH" i="1">
                        <a:latin typeface="Cambria Math" charset="0"/>
                      </a:rPr>
                      <m:t>𝐸</m:t>
                    </m:r>
                    <m:r>
                      <a:rPr lang="fr-CH" i="1">
                        <a:latin typeface="Cambria Math" charset="0"/>
                      </a:rPr>
                      <m:t>|</m:t>
                    </m:r>
                    <m:r>
                      <a:rPr lang="fr-CH" i="1">
                        <a:latin typeface="Cambria Math" charset="0"/>
                      </a:rPr>
                      <m:t>𝑊</m:t>
                    </m:r>
                    <m:r>
                      <a:rPr lang="fr-CH" i="1">
                        <a:latin typeface="Cambria Math" charset="0"/>
                      </a:rPr>
                      <m:t>) </m:t>
                    </m:r>
                  </m:oMath>
                </a14:m>
                <a:r>
                  <a:rPr lang="en-US" dirty="0"/>
                  <a:t>and then take the maximum</a:t>
                </a:r>
              </a:p>
              <a:p>
                <a:endParaRPr lang="en-US" dirty="0"/>
              </a:p>
              <a:p>
                <a:r>
                  <a:rPr lang="en-US" dirty="0"/>
                  <a:t>Complexity </a:t>
                </a:r>
                <a14:m>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(2</m:t>
                    </m:r>
                    <m:r>
                      <a:rPr lang="en-US" i="1" baseline="30000" dirty="0">
                        <a:latin typeface="Cambria Math" panose="02040503050406030204" pitchFamily="18" charset="0"/>
                      </a:rPr>
                      <m:t>𝑛</m:t>
                    </m:r>
                    <m:r>
                      <a:rPr lang="en-US" i="1" dirty="0">
                        <a:latin typeface="Cambria Math" panose="02040503050406030204" pitchFamily="18" charset="0"/>
                      </a:rPr>
                      <m:t>) </m:t>
                    </m:r>
                  </m:oMath>
                </a14:m>
                <a:r>
                  <a:rPr lang="en-US" dirty="0"/>
                  <a:t>→ unfeasible for longer sequences</a:t>
                </a:r>
                <a:br>
                  <a:rPr lang="en-US" dirty="0"/>
                </a:br>
                <a:r>
                  <a:rPr lang="en-US" dirty="0"/>
                  <a:t>  </a:t>
                </a:r>
              </a:p>
            </p:txBody>
          </p:sp>
        </mc:Choice>
        <mc:Fallback xmlns="">
          <p:sp>
            <p:nvSpPr>
              <p:cNvPr id="3" name="Content Placeholder 2">
                <a:extLst>
                  <a:ext uri="{FF2B5EF4-FFF2-40B4-BE49-F238E27FC236}">
                    <a16:creationId xmlns:a16="http://schemas.microsoft.com/office/drawing/2014/main" id="{B7F40D61-6B16-B542-A739-86ED7C1E30B0}"/>
                  </a:ext>
                </a:extLst>
              </p:cNvPr>
              <p:cNvSpPr>
                <a:spLocks noGrp="1" noRot="1" noChangeAspect="1" noMove="1" noResize="1" noEditPoints="1" noAdjustHandles="1" noChangeArrowheads="1" noChangeShapeType="1" noTextEdit="1"/>
              </p:cNvSpPr>
              <p:nvPr>
                <p:ph idx="1"/>
              </p:nvPr>
            </p:nvSpPr>
            <p:spPr>
              <a:blipFill>
                <a:blip r:embed="rId3"/>
                <a:stretch>
                  <a:fillRect l="-1412" t="-1307"/>
                </a:stretch>
              </a:blipFill>
            </p:spPr>
            <p:txBody>
              <a:bodyPr/>
              <a:lstStyle/>
              <a:p>
                <a:r>
                  <a:rPr lang="en-CH">
                    <a:noFill/>
                  </a:rPr>
                  <a:t> </a:t>
                </a:r>
              </a:p>
            </p:txBody>
          </p:sp>
        </mc:Fallback>
      </mc:AlternateContent>
      <p:sp>
        <p:nvSpPr>
          <p:cNvPr id="4" name="Footer Placeholder 3">
            <a:extLst>
              <a:ext uri="{FF2B5EF4-FFF2-40B4-BE49-F238E27FC236}">
                <a16:creationId xmlns:a16="http://schemas.microsoft.com/office/drawing/2014/main" id="{690AAB98-AC7C-1349-85FF-90573EAEAA51}"/>
              </a:ext>
            </a:extLst>
          </p:cNvPr>
          <p:cNvSpPr>
            <a:spLocks noGrp="1"/>
          </p:cNvSpPr>
          <p:nvPr>
            <p:ph type="ftr" sz="quarter" idx="10"/>
          </p:nvPr>
        </p:nvSpPr>
        <p:spPr/>
        <p:txBody>
          <a:bodyPr/>
          <a:lstStyle/>
          <a:p>
            <a:r>
              <a:rPr lang="fr-CH"/>
              <a:t>©2024, Karl Aberer, EPFL-IC, Laboratoire de systèmes d'informations répartis </a:t>
            </a:r>
            <a:endParaRPr lang="en-GB" dirty="0"/>
          </a:p>
        </p:txBody>
      </p:sp>
    </p:spTree>
    <p:extLst>
      <p:ext uri="{BB962C8B-B14F-4D97-AF65-F5344CB8AC3E}">
        <p14:creationId xmlns:p14="http://schemas.microsoft.com/office/powerpoint/2010/main" val="11220339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550B67-05A9-0441-82D3-B6B281413860}"/>
              </a:ext>
            </a:extLst>
          </p:cNvPr>
          <p:cNvSpPr>
            <a:spLocks noGrp="1"/>
          </p:cNvSpPr>
          <p:nvPr>
            <p:ph type="title"/>
          </p:nvPr>
        </p:nvSpPr>
        <p:spPr/>
        <p:txBody>
          <a:bodyPr/>
          <a:lstStyle/>
          <a:p>
            <a:r>
              <a:rPr lang="en-US"/>
              <a:t>Observation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7FD0ED2-AD80-3147-A970-B7FFA5E19A2B}"/>
                  </a:ext>
                </a:extLst>
              </p:cNvPr>
              <p:cNvSpPr>
                <a:spLocks noGrp="1"/>
              </p:cNvSpPr>
              <p:nvPr>
                <p:ph idx="1"/>
              </p:nvPr>
            </p:nvSpPr>
            <p:spPr/>
            <p:txBody>
              <a:bodyPr/>
              <a:lstStyle/>
              <a:p>
                <a:pPr/>
                <a14:m>
                  <m:oMathPara xmlns:m="http://schemas.openxmlformats.org/officeDocument/2006/math">
                    <m:oMathParaPr>
                      <m:jc m:val="centerGroup"/>
                    </m:oMathParaPr>
                    <m:oMath xmlns:m="http://schemas.openxmlformats.org/officeDocument/2006/math">
                      <m:func>
                        <m:funcPr>
                          <m:ctrlPr>
                            <a:rPr lang="fr-CH" i="1">
                              <a:latin typeface="Cambria Math" panose="02040503050406030204" pitchFamily="18" charset="0"/>
                            </a:rPr>
                          </m:ctrlPr>
                        </m:funcPr>
                        <m:fName>
                          <m:limLow>
                            <m:limLowPr>
                              <m:ctrlPr>
                                <a:rPr lang="fr-CH" i="1">
                                  <a:latin typeface="Cambria Math" panose="02040503050406030204" pitchFamily="18" charset="0"/>
                                </a:rPr>
                              </m:ctrlPr>
                            </m:limLowPr>
                            <m:e>
                              <m:r>
                                <m:rPr>
                                  <m:sty m:val="p"/>
                                </m:rPr>
                                <a:rPr lang="fr-CH">
                                  <a:latin typeface="Cambria Math" charset="0"/>
                                </a:rPr>
                                <m:t>argmax</m:t>
                              </m:r>
                            </m:e>
                            <m:lim>
                              <m:r>
                                <a:rPr lang="fr-CH" i="1">
                                  <a:latin typeface="Cambria Math" charset="0"/>
                                </a:rPr>
                                <m:t>𝐸</m:t>
                              </m:r>
                            </m:lim>
                          </m:limLow>
                        </m:fName>
                        <m:e>
                          <m:r>
                            <a:rPr lang="fr-CH" i="1">
                              <a:latin typeface="Cambria Math" charset="0"/>
                            </a:rPr>
                            <m:t>𝑃</m:t>
                          </m:r>
                          <m:r>
                            <a:rPr lang="fr-CH" i="1">
                              <a:latin typeface="Cambria Math" charset="0"/>
                            </a:rPr>
                            <m:t>(</m:t>
                          </m:r>
                          <m:r>
                            <a:rPr lang="fr-CH" i="1">
                              <a:latin typeface="Cambria Math" charset="0"/>
                            </a:rPr>
                            <m:t>𝐸</m:t>
                          </m:r>
                          <m:r>
                            <a:rPr lang="fr-CH" i="1">
                              <a:latin typeface="Cambria Math" charset="0"/>
                            </a:rPr>
                            <m:t>|</m:t>
                          </m:r>
                          <m:r>
                            <a:rPr lang="fr-CH" i="1">
                              <a:latin typeface="Cambria Math" charset="0"/>
                            </a:rPr>
                            <m:t>𝑊</m:t>
                          </m:r>
                          <m:r>
                            <a:rPr lang="fr-CH" i="1">
                              <a:latin typeface="Cambria Math" charset="0"/>
                            </a:rPr>
                            <m:t>)</m:t>
                          </m:r>
                        </m:e>
                      </m:func>
                      <m:r>
                        <a:rPr lang="fr-CH" b="0" i="0">
                          <a:latin typeface="Cambria Math" panose="02040503050406030204" pitchFamily="18" charset="0"/>
                        </a:rPr>
                        <m:t>=</m:t>
                      </m:r>
                      <m:limLow>
                        <m:limLowPr>
                          <m:ctrlPr>
                            <a:rPr lang="fr-CH" i="1">
                              <a:latin typeface="Cambria Math" panose="02040503050406030204" pitchFamily="18" charset="0"/>
                            </a:rPr>
                          </m:ctrlPr>
                        </m:limLowPr>
                        <m:e>
                          <m:r>
                            <m:rPr>
                              <m:sty m:val="p"/>
                            </m:rPr>
                            <a:rPr lang="fr-CH">
                              <a:latin typeface="Cambria Math" charset="0"/>
                            </a:rPr>
                            <m:t>argmax</m:t>
                          </m:r>
                        </m:e>
                        <m:lim>
                          <m:r>
                            <a:rPr lang="fr-CH" i="1">
                              <a:latin typeface="Cambria Math" charset="0"/>
                            </a:rPr>
                            <m:t>𝐸</m:t>
                          </m:r>
                        </m:lim>
                      </m:limLow>
                      <m:nary>
                        <m:naryPr>
                          <m:chr m:val="∏"/>
                          <m:supHide m:val="on"/>
                          <m:ctrlPr>
                            <a:rPr lang="fr-CH" i="1">
                              <a:latin typeface="Cambria Math" panose="02040503050406030204" pitchFamily="18" charset="0"/>
                              <a:ea typeface="Cambria Math" charset="0"/>
                              <a:cs typeface="Cambria Math" charset="0"/>
                            </a:rPr>
                          </m:ctrlPr>
                        </m:naryPr>
                        <m:sub>
                          <m:r>
                            <m:rPr>
                              <m:brk m:alnAt="7"/>
                            </m:rPr>
                            <a:rPr lang="fr-CH" i="1">
                              <a:latin typeface="Cambria Math" charset="0"/>
                              <a:ea typeface="Cambria Math" charset="0"/>
                              <a:cs typeface="Cambria Math" charset="0"/>
                            </a:rPr>
                            <m:t>𝑖</m:t>
                          </m:r>
                          <m:r>
                            <a:rPr lang="fr-CH" i="1">
                              <a:latin typeface="Cambria Math" charset="0"/>
                              <a:ea typeface="Cambria Math" charset="0"/>
                              <a:cs typeface="Cambria Math" charset="0"/>
                            </a:rPr>
                            <m:t>=2,…,</m:t>
                          </m:r>
                          <m:r>
                            <a:rPr lang="fr-CH" i="1">
                              <a:latin typeface="Cambria Math" charset="0"/>
                              <a:ea typeface="Cambria Math" charset="0"/>
                              <a:cs typeface="Cambria Math" charset="0"/>
                            </a:rPr>
                            <m:t>𝑛</m:t>
                          </m:r>
                        </m:sub>
                        <m:sup/>
                        <m:e>
                          <m:sSub>
                            <m:sSubPr>
                              <m:ctrlPr>
                                <a:rPr lang="fr-CH" i="1">
                                  <a:latin typeface="Cambria Math" panose="02040503050406030204" pitchFamily="18" charset="0"/>
                                  <a:ea typeface="Cambria Math" charset="0"/>
                                  <a:cs typeface="Cambria Math" charset="0"/>
                                </a:rPr>
                              </m:ctrlPr>
                            </m:sSubPr>
                            <m:e>
                              <m:r>
                                <a:rPr lang="fr-CH" i="1">
                                  <a:latin typeface="Cambria Math" charset="0"/>
                                  <a:ea typeface="Cambria Math" charset="0"/>
                                  <a:cs typeface="Cambria Math" charset="0"/>
                                </a:rPr>
                                <m:t>𝑃</m:t>
                              </m:r>
                            </m:e>
                            <m:sub>
                              <m:r>
                                <a:rPr lang="fr-CH" i="1">
                                  <a:latin typeface="Cambria Math" charset="0"/>
                                  <a:ea typeface="Cambria Math" charset="0"/>
                                  <a:cs typeface="Cambria Math" charset="0"/>
                                </a:rPr>
                                <m:t>𝐸</m:t>
                              </m:r>
                            </m:sub>
                          </m:sSub>
                          <m:r>
                            <a:rPr lang="fr-CH" i="1">
                              <a:latin typeface="Cambria Math" charset="0"/>
                              <a:ea typeface="Cambria Math" charset="0"/>
                              <a:cs typeface="Cambria Math" charset="0"/>
                            </a:rPr>
                            <m:t>(</m:t>
                          </m:r>
                          <m:sSub>
                            <m:sSubPr>
                              <m:ctrlPr>
                                <a:rPr lang="fr-CH" i="1">
                                  <a:latin typeface="Cambria Math" panose="02040503050406030204" pitchFamily="18" charset="0"/>
                                  <a:ea typeface="Cambria Math" charset="0"/>
                                  <a:cs typeface="Cambria Math" charset="0"/>
                                </a:rPr>
                              </m:ctrlPr>
                            </m:sSubPr>
                            <m:e>
                              <m:r>
                                <a:rPr lang="fr-CH" i="1">
                                  <a:latin typeface="Cambria Math" charset="0"/>
                                  <a:ea typeface="Cambria Math" charset="0"/>
                                  <a:cs typeface="Cambria Math" charset="0"/>
                                </a:rPr>
                                <m:t>𝑒</m:t>
                              </m:r>
                            </m:e>
                            <m:sub>
                              <m:r>
                                <a:rPr lang="fr-CH" i="1">
                                  <a:latin typeface="Cambria Math" charset="0"/>
                                  <a:ea typeface="Cambria Math" charset="0"/>
                                  <a:cs typeface="Cambria Math" charset="0"/>
                                </a:rPr>
                                <m:t>𝑖</m:t>
                              </m:r>
                            </m:sub>
                          </m:sSub>
                          <m:r>
                            <a:rPr lang="fr-CH" i="1">
                              <a:latin typeface="Cambria Math" charset="0"/>
                              <a:ea typeface="Cambria Math" charset="0"/>
                              <a:cs typeface="Cambria Math" charset="0"/>
                            </a:rPr>
                            <m:t>|</m:t>
                          </m:r>
                          <m:sSub>
                            <m:sSubPr>
                              <m:ctrlPr>
                                <a:rPr lang="fr-CH" i="1">
                                  <a:latin typeface="Cambria Math" panose="02040503050406030204" pitchFamily="18" charset="0"/>
                                  <a:ea typeface="Cambria Math" charset="0"/>
                                  <a:cs typeface="Cambria Math" charset="0"/>
                                </a:rPr>
                              </m:ctrlPr>
                            </m:sSubPr>
                            <m:e>
                              <m:r>
                                <a:rPr lang="fr-CH" i="1">
                                  <a:latin typeface="Cambria Math" charset="0"/>
                                  <a:ea typeface="Cambria Math" charset="0"/>
                                  <a:cs typeface="Cambria Math" charset="0"/>
                                </a:rPr>
                                <m:t>𝑒</m:t>
                              </m:r>
                            </m:e>
                            <m:sub>
                              <m:r>
                                <a:rPr lang="fr-CH" i="1">
                                  <a:latin typeface="Cambria Math" charset="0"/>
                                  <a:ea typeface="Cambria Math" charset="0"/>
                                  <a:cs typeface="Cambria Math" charset="0"/>
                                </a:rPr>
                                <m:t>𝑖</m:t>
                              </m:r>
                              <m:r>
                                <a:rPr lang="fr-CH" i="1">
                                  <a:latin typeface="Cambria Math" charset="0"/>
                                  <a:ea typeface="Cambria Math" charset="0"/>
                                  <a:cs typeface="Cambria Math" charset="0"/>
                                </a:rPr>
                                <m:t>−1</m:t>
                              </m:r>
                            </m:sub>
                          </m:sSub>
                          <m:r>
                            <a:rPr lang="fr-CH" i="1">
                              <a:latin typeface="Cambria Math" charset="0"/>
                              <a:ea typeface="Cambria Math" charset="0"/>
                              <a:cs typeface="Cambria Math" charset="0"/>
                            </a:rPr>
                            <m:t>)</m:t>
                          </m:r>
                        </m:e>
                      </m:nary>
                      <m:nary>
                        <m:naryPr>
                          <m:chr m:val="∏"/>
                          <m:supHide m:val="on"/>
                          <m:ctrlPr>
                            <a:rPr lang="fr-CH" i="1">
                              <a:latin typeface="Cambria Math" panose="02040503050406030204" pitchFamily="18" charset="0"/>
                              <a:ea typeface="Cambria Math" charset="0"/>
                              <a:cs typeface="Cambria Math" charset="0"/>
                            </a:rPr>
                          </m:ctrlPr>
                        </m:naryPr>
                        <m:sub>
                          <m:r>
                            <m:rPr>
                              <m:brk m:alnAt="7"/>
                            </m:rPr>
                            <a:rPr lang="fr-CH" i="1">
                              <a:latin typeface="Cambria Math" charset="0"/>
                              <a:ea typeface="Cambria Math" charset="0"/>
                              <a:cs typeface="Cambria Math" charset="0"/>
                            </a:rPr>
                            <m:t>𝑖</m:t>
                          </m:r>
                          <m:r>
                            <a:rPr lang="fr-CH" i="1">
                              <a:latin typeface="Cambria Math" charset="0"/>
                              <a:ea typeface="Cambria Math" charset="0"/>
                              <a:cs typeface="Cambria Math" charset="0"/>
                            </a:rPr>
                            <m:t>=1,…,</m:t>
                          </m:r>
                          <m:r>
                            <a:rPr lang="fr-CH" i="1">
                              <a:latin typeface="Cambria Math" charset="0"/>
                              <a:ea typeface="Cambria Math" charset="0"/>
                              <a:cs typeface="Cambria Math" charset="0"/>
                            </a:rPr>
                            <m:t>𝑛</m:t>
                          </m:r>
                        </m:sub>
                        <m:sup/>
                        <m:e>
                          <m:sSub>
                            <m:sSubPr>
                              <m:ctrlPr>
                                <a:rPr lang="fr-CH" i="1">
                                  <a:latin typeface="Cambria Math" panose="02040503050406030204" pitchFamily="18" charset="0"/>
                                  <a:ea typeface="Cambria Math" charset="0"/>
                                  <a:cs typeface="Cambria Math" charset="0"/>
                                </a:rPr>
                              </m:ctrlPr>
                            </m:sSubPr>
                            <m:e>
                              <m:r>
                                <a:rPr lang="fr-CH" i="1">
                                  <a:latin typeface="Cambria Math" charset="0"/>
                                  <a:ea typeface="Cambria Math" charset="0"/>
                                  <a:cs typeface="Cambria Math" charset="0"/>
                                </a:rPr>
                                <m:t>𝑃</m:t>
                              </m:r>
                            </m:e>
                            <m:sub>
                              <m:r>
                                <a:rPr lang="fr-CH" i="1">
                                  <a:latin typeface="Cambria Math" charset="0"/>
                                  <a:ea typeface="Cambria Math" charset="0"/>
                                  <a:cs typeface="Cambria Math" charset="0"/>
                                </a:rPr>
                                <m:t>𝑊</m:t>
                              </m:r>
                            </m:sub>
                          </m:sSub>
                          <m:r>
                            <a:rPr lang="fr-CH" i="1">
                              <a:latin typeface="Cambria Math" charset="0"/>
                              <a:ea typeface="Cambria Math" charset="0"/>
                              <a:cs typeface="Cambria Math" charset="0"/>
                            </a:rPr>
                            <m:t>(</m:t>
                          </m:r>
                          <m:sSub>
                            <m:sSubPr>
                              <m:ctrlPr>
                                <a:rPr lang="fr-CH" i="1">
                                  <a:latin typeface="Cambria Math" panose="02040503050406030204" pitchFamily="18" charset="0"/>
                                  <a:ea typeface="Cambria Math" charset="0"/>
                                  <a:cs typeface="Cambria Math" charset="0"/>
                                </a:rPr>
                              </m:ctrlPr>
                            </m:sSubPr>
                            <m:e>
                              <m:r>
                                <a:rPr lang="fr-CH" i="1">
                                  <a:latin typeface="Cambria Math" charset="0"/>
                                  <a:ea typeface="Cambria Math" charset="0"/>
                                  <a:cs typeface="Cambria Math" charset="0"/>
                                </a:rPr>
                                <m:t>𝑤</m:t>
                              </m:r>
                            </m:e>
                            <m:sub>
                              <m:r>
                                <a:rPr lang="fr-CH" i="1">
                                  <a:latin typeface="Cambria Math" charset="0"/>
                                  <a:ea typeface="Cambria Math" charset="0"/>
                                  <a:cs typeface="Cambria Math" charset="0"/>
                                </a:rPr>
                                <m:t>𝑖</m:t>
                              </m:r>
                            </m:sub>
                          </m:sSub>
                          <m:r>
                            <a:rPr lang="fr-CH" i="1">
                              <a:latin typeface="Cambria Math" charset="0"/>
                              <a:ea typeface="Cambria Math" charset="0"/>
                              <a:cs typeface="Cambria Math" charset="0"/>
                            </a:rPr>
                            <m:t>|</m:t>
                          </m:r>
                          <m:sSub>
                            <m:sSubPr>
                              <m:ctrlPr>
                                <a:rPr lang="fr-CH" i="1">
                                  <a:latin typeface="Cambria Math" panose="02040503050406030204" pitchFamily="18" charset="0"/>
                                  <a:ea typeface="Cambria Math" charset="0"/>
                                  <a:cs typeface="Cambria Math" charset="0"/>
                                </a:rPr>
                              </m:ctrlPr>
                            </m:sSubPr>
                            <m:e>
                              <m:r>
                                <a:rPr lang="fr-CH" i="1">
                                  <a:latin typeface="Cambria Math" charset="0"/>
                                  <a:ea typeface="Cambria Math" charset="0"/>
                                  <a:cs typeface="Cambria Math" charset="0"/>
                                </a:rPr>
                                <m:t>𝑒</m:t>
                              </m:r>
                            </m:e>
                            <m:sub>
                              <m:r>
                                <a:rPr lang="fr-CH" i="1">
                                  <a:latin typeface="Cambria Math" charset="0"/>
                                  <a:ea typeface="Cambria Math" charset="0"/>
                                  <a:cs typeface="Cambria Math" charset="0"/>
                                </a:rPr>
                                <m:t>𝑖</m:t>
                              </m:r>
                            </m:sub>
                          </m:sSub>
                          <m:r>
                            <a:rPr lang="fr-CH" i="1">
                              <a:latin typeface="Cambria Math" charset="0"/>
                              <a:ea typeface="Cambria Math" charset="0"/>
                              <a:cs typeface="Cambria Math" charset="0"/>
                            </a:rPr>
                            <m:t>)</m:t>
                          </m:r>
                        </m:e>
                      </m:nary>
                      <m:r>
                        <a:rPr lang="fr-CH" b="0" i="1">
                          <a:latin typeface="Cambria Math" panose="02040503050406030204" pitchFamily="18" charset="0"/>
                          <a:ea typeface="Cambria Math" charset="0"/>
                          <a:cs typeface="Cambria Math" charset="0"/>
                        </a:rPr>
                        <m:t>=</m:t>
                      </m:r>
                      <m:limLow>
                        <m:limLowPr>
                          <m:ctrlPr>
                            <a:rPr lang="fr-CH" i="1">
                              <a:latin typeface="Cambria Math" panose="02040503050406030204" pitchFamily="18" charset="0"/>
                            </a:rPr>
                          </m:ctrlPr>
                        </m:limLowPr>
                        <m:e>
                          <m:r>
                            <m:rPr>
                              <m:sty m:val="p"/>
                            </m:rPr>
                            <a:rPr lang="fr-CH">
                              <a:latin typeface="Cambria Math" charset="0"/>
                            </a:rPr>
                            <m:t>argmax</m:t>
                          </m:r>
                        </m:e>
                        <m:lim>
                          <m:r>
                            <a:rPr lang="fr-CH" i="1">
                              <a:latin typeface="Cambria Math" panose="02040503050406030204" pitchFamily="18" charset="0"/>
                            </a:rPr>
                            <m:t>𝐸</m:t>
                          </m:r>
                        </m:lim>
                      </m:limLow>
                      <m:sSub>
                        <m:sSubPr>
                          <m:ctrlPr>
                            <a:rPr lang="fr-CH" i="1">
                              <a:latin typeface="Cambria Math" panose="02040503050406030204" pitchFamily="18" charset="0"/>
                              <a:ea typeface="Cambria Math" charset="0"/>
                              <a:cs typeface="Cambria Math" charset="0"/>
                            </a:rPr>
                          </m:ctrlPr>
                        </m:sSubPr>
                        <m:e>
                          <m:r>
                            <a:rPr lang="fr-CH" b="0" i="1">
                              <a:latin typeface="Cambria Math" panose="02040503050406030204" pitchFamily="18" charset="0"/>
                              <a:ea typeface="Cambria Math" charset="0"/>
                              <a:cs typeface="Cambria Math" charset="0"/>
                            </a:rPr>
                            <m:t> </m:t>
                          </m:r>
                          <m:r>
                            <a:rPr lang="fr-CH" i="1">
                              <a:latin typeface="Cambria Math" charset="0"/>
                              <a:ea typeface="Cambria Math" charset="0"/>
                              <a:cs typeface="Cambria Math" charset="0"/>
                            </a:rPr>
                            <m:t>𝑃</m:t>
                          </m:r>
                        </m:e>
                        <m:sub>
                          <m:r>
                            <a:rPr lang="fr-CH" i="1">
                              <a:latin typeface="Cambria Math" charset="0"/>
                              <a:ea typeface="Cambria Math" charset="0"/>
                              <a:cs typeface="Cambria Math" charset="0"/>
                            </a:rPr>
                            <m:t>𝐸</m:t>
                          </m:r>
                        </m:sub>
                      </m:sSub>
                      <m:d>
                        <m:dPr>
                          <m:ctrlPr>
                            <a:rPr lang="fr-CH" i="1">
                              <a:latin typeface="Cambria Math" panose="02040503050406030204" pitchFamily="18" charset="0"/>
                              <a:ea typeface="Cambria Math" charset="0"/>
                              <a:cs typeface="Cambria Math" charset="0"/>
                            </a:rPr>
                          </m:ctrlPr>
                        </m:dPr>
                        <m:e>
                          <m:sSub>
                            <m:sSubPr>
                              <m:ctrlPr>
                                <a:rPr lang="fr-CH" i="1">
                                  <a:latin typeface="Cambria Math" panose="02040503050406030204" pitchFamily="18" charset="0"/>
                                  <a:ea typeface="Cambria Math" charset="0"/>
                                  <a:cs typeface="Cambria Math" charset="0"/>
                                </a:rPr>
                              </m:ctrlPr>
                            </m:sSubPr>
                            <m:e>
                              <m:r>
                                <a:rPr lang="fr-CH" i="1">
                                  <a:latin typeface="Cambria Math" charset="0"/>
                                  <a:ea typeface="Cambria Math" charset="0"/>
                                  <a:cs typeface="Cambria Math" charset="0"/>
                                </a:rPr>
                                <m:t>𝑒</m:t>
                              </m:r>
                            </m:e>
                            <m:sub>
                              <m:r>
                                <a:rPr lang="fr-CH" b="0" i="1">
                                  <a:latin typeface="Cambria Math" panose="02040503050406030204" pitchFamily="18" charset="0"/>
                                  <a:ea typeface="Cambria Math" charset="0"/>
                                  <a:cs typeface="Cambria Math" charset="0"/>
                                </a:rPr>
                                <m:t>𝑛</m:t>
                              </m:r>
                            </m:sub>
                          </m:sSub>
                        </m:e>
                        <m:e>
                          <m:sSub>
                            <m:sSubPr>
                              <m:ctrlPr>
                                <a:rPr lang="fr-CH" i="1">
                                  <a:latin typeface="Cambria Math" panose="02040503050406030204" pitchFamily="18" charset="0"/>
                                  <a:ea typeface="Cambria Math" charset="0"/>
                                  <a:cs typeface="Cambria Math" charset="0"/>
                                </a:rPr>
                              </m:ctrlPr>
                            </m:sSubPr>
                            <m:e>
                              <m:r>
                                <a:rPr lang="fr-CH" i="1">
                                  <a:latin typeface="Cambria Math" charset="0"/>
                                  <a:ea typeface="Cambria Math" charset="0"/>
                                  <a:cs typeface="Cambria Math" charset="0"/>
                                </a:rPr>
                                <m:t>𝑒</m:t>
                              </m:r>
                            </m:e>
                            <m:sub>
                              <m:r>
                                <a:rPr lang="fr-CH" b="0" i="1">
                                  <a:latin typeface="Cambria Math" panose="02040503050406030204" pitchFamily="18" charset="0"/>
                                  <a:ea typeface="Cambria Math" charset="0"/>
                                  <a:cs typeface="Cambria Math" charset="0"/>
                                </a:rPr>
                                <m:t>𝑛</m:t>
                              </m:r>
                              <m:r>
                                <a:rPr lang="fr-CH" i="1">
                                  <a:latin typeface="Cambria Math" charset="0"/>
                                  <a:ea typeface="Cambria Math" charset="0"/>
                                  <a:cs typeface="Cambria Math" charset="0"/>
                                </a:rPr>
                                <m:t>−1</m:t>
                              </m:r>
                            </m:sub>
                          </m:sSub>
                        </m:e>
                      </m:d>
                      <m:r>
                        <a:rPr lang="fr-CH" b="0" i="1">
                          <a:latin typeface="Cambria Math" panose="02040503050406030204" pitchFamily="18" charset="0"/>
                          <a:ea typeface="Cambria Math" charset="0"/>
                          <a:cs typeface="Cambria Math" charset="0"/>
                        </a:rPr>
                        <m:t> </m:t>
                      </m:r>
                      <m:sSub>
                        <m:sSubPr>
                          <m:ctrlPr>
                            <a:rPr lang="fr-CH" i="1">
                              <a:latin typeface="Cambria Math" panose="02040503050406030204" pitchFamily="18" charset="0"/>
                              <a:ea typeface="Cambria Math" charset="0"/>
                              <a:cs typeface="Cambria Math" charset="0"/>
                            </a:rPr>
                          </m:ctrlPr>
                        </m:sSubPr>
                        <m:e>
                          <m:r>
                            <a:rPr lang="fr-CH" i="1">
                              <a:latin typeface="Cambria Math" charset="0"/>
                              <a:ea typeface="Cambria Math" charset="0"/>
                              <a:cs typeface="Cambria Math" charset="0"/>
                            </a:rPr>
                            <m:t>𝑃</m:t>
                          </m:r>
                        </m:e>
                        <m:sub>
                          <m:r>
                            <a:rPr lang="fr-CH" i="1">
                              <a:latin typeface="Cambria Math" charset="0"/>
                              <a:ea typeface="Cambria Math" charset="0"/>
                              <a:cs typeface="Cambria Math" charset="0"/>
                            </a:rPr>
                            <m:t>𝑊</m:t>
                          </m:r>
                        </m:sub>
                      </m:sSub>
                      <m:d>
                        <m:dPr>
                          <m:ctrlPr>
                            <a:rPr lang="fr-CH" i="1">
                              <a:latin typeface="Cambria Math" panose="02040503050406030204" pitchFamily="18" charset="0"/>
                              <a:ea typeface="Cambria Math" charset="0"/>
                              <a:cs typeface="Cambria Math" charset="0"/>
                            </a:rPr>
                          </m:ctrlPr>
                        </m:dPr>
                        <m:e>
                          <m:sSub>
                            <m:sSubPr>
                              <m:ctrlPr>
                                <a:rPr lang="fr-CH" i="1">
                                  <a:latin typeface="Cambria Math" panose="02040503050406030204" pitchFamily="18" charset="0"/>
                                  <a:ea typeface="Cambria Math" charset="0"/>
                                  <a:cs typeface="Cambria Math" charset="0"/>
                                </a:rPr>
                              </m:ctrlPr>
                            </m:sSubPr>
                            <m:e>
                              <m:r>
                                <a:rPr lang="fr-CH" i="1">
                                  <a:latin typeface="Cambria Math" charset="0"/>
                                  <a:ea typeface="Cambria Math" charset="0"/>
                                  <a:cs typeface="Cambria Math" charset="0"/>
                                </a:rPr>
                                <m:t>𝑤</m:t>
                              </m:r>
                            </m:e>
                            <m:sub>
                              <m:r>
                                <a:rPr lang="fr-CH" b="0" i="1">
                                  <a:latin typeface="Cambria Math" panose="02040503050406030204" pitchFamily="18" charset="0"/>
                                  <a:ea typeface="Cambria Math" charset="0"/>
                                  <a:cs typeface="Cambria Math" charset="0"/>
                                </a:rPr>
                                <m:t>𝑛</m:t>
                              </m:r>
                            </m:sub>
                          </m:sSub>
                        </m:e>
                        <m:e>
                          <m:sSub>
                            <m:sSubPr>
                              <m:ctrlPr>
                                <a:rPr lang="fr-CH" i="1">
                                  <a:latin typeface="Cambria Math" panose="02040503050406030204" pitchFamily="18" charset="0"/>
                                  <a:ea typeface="Cambria Math" charset="0"/>
                                  <a:cs typeface="Cambria Math" charset="0"/>
                                </a:rPr>
                              </m:ctrlPr>
                            </m:sSubPr>
                            <m:e>
                              <m:r>
                                <a:rPr lang="fr-CH" i="1">
                                  <a:latin typeface="Cambria Math" charset="0"/>
                                  <a:ea typeface="Cambria Math" charset="0"/>
                                  <a:cs typeface="Cambria Math" charset="0"/>
                                </a:rPr>
                                <m:t>𝑒</m:t>
                              </m:r>
                            </m:e>
                            <m:sub>
                              <m:r>
                                <a:rPr lang="fr-CH" b="0" i="1">
                                  <a:latin typeface="Cambria Math" panose="02040503050406030204" pitchFamily="18" charset="0"/>
                                  <a:ea typeface="Cambria Math" charset="0"/>
                                  <a:cs typeface="Cambria Math" charset="0"/>
                                </a:rPr>
                                <m:t>𝑛</m:t>
                              </m:r>
                            </m:sub>
                          </m:sSub>
                        </m:e>
                      </m:d>
                    </m:oMath>
                  </m:oMathPara>
                </a14:m>
                <a:endParaRPr lang="fr-CH" i="1">
                  <a:latin typeface="Cambria Math" charset="0"/>
                  <a:ea typeface="Cambria Math" charset="0"/>
                  <a:cs typeface="Cambria Math" charset="0"/>
                </a:endParaRPr>
              </a:p>
              <a:p>
                <a:pPr/>
                <a14:m>
                  <m:oMathPara xmlns:m="http://schemas.openxmlformats.org/officeDocument/2006/math">
                    <m:oMathParaPr>
                      <m:jc m:val="centerGroup"/>
                    </m:oMathParaPr>
                    <m:oMath xmlns:m="http://schemas.openxmlformats.org/officeDocument/2006/math">
                      <m:limLow>
                        <m:limLowPr>
                          <m:ctrlPr>
                            <a:rPr lang="fr-CH" i="1">
                              <a:latin typeface="Cambria Math" panose="02040503050406030204" pitchFamily="18" charset="0"/>
                            </a:rPr>
                          </m:ctrlPr>
                        </m:limLowPr>
                        <m:e>
                          <m:r>
                            <a:rPr lang="fr-CH" b="0" i="0">
                              <a:latin typeface="Cambria Math" panose="02040503050406030204" pitchFamily="18" charset="0"/>
                            </a:rPr>
                            <m:t> </m:t>
                          </m:r>
                          <m:r>
                            <m:rPr>
                              <m:sty m:val="p"/>
                            </m:rPr>
                            <a:rPr lang="fr-CH">
                              <a:latin typeface="Cambria Math" charset="0"/>
                            </a:rPr>
                            <m:t>argmax</m:t>
                          </m:r>
                        </m:e>
                        <m:lim>
                          <m:r>
                            <a:rPr lang="fr-CH" i="1">
                              <a:latin typeface="Cambria Math" charset="0"/>
                            </a:rPr>
                            <m:t>𝐸</m:t>
                          </m:r>
                        </m:lim>
                      </m:limLow>
                      <m:nary>
                        <m:naryPr>
                          <m:chr m:val="∏"/>
                          <m:supHide m:val="on"/>
                          <m:ctrlPr>
                            <a:rPr lang="fr-CH" i="1">
                              <a:latin typeface="Cambria Math" panose="02040503050406030204" pitchFamily="18" charset="0"/>
                              <a:ea typeface="Cambria Math" charset="0"/>
                              <a:cs typeface="Cambria Math" charset="0"/>
                            </a:rPr>
                          </m:ctrlPr>
                        </m:naryPr>
                        <m:sub>
                          <m:r>
                            <m:rPr>
                              <m:brk m:alnAt="7"/>
                            </m:rPr>
                            <a:rPr lang="fr-CH" i="1">
                              <a:latin typeface="Cambria Math" charset="0"/>
                              <a:ea typeface="Cambria Math" charset="0"/>
                              <a:cs typeface="Cambria Math" charset="0"/>
                            </a:rPr>
                            <m:t>𝑖</m:t>
                          </m:r>
                          <m:r>
                            <a:rPr lang="fr-CH" i="1">
                              <a:latin typeface="Cambria Math" charset="0"/>
                              <a:ea typeface="Cambria Math" charset="0"/>
                              <a:cs typeface="Cambria Math" charset="0"/>
                            </a:rPr>
                            <m:t>=2,…,</m:t>
                          </m:r>
                          <m:r>
                            <a:rPr lang="fr-CH" i="1">
                              <a:latin typeface="Cambria Math" charset="0"/>
                              <a:ea typeface="Cambria Math" charset="0"/>
                              <a:cs typeface="Cambria Math" charset="0"/>
                            </a:rPr>
                            <m:t>𝑛</m:t>
                          </m:r>
                          <m:r>
                            <a:rPr lang="fr-CH" b="0" i="1">
                              <a:latin typeface="Cambria Math" panose="02040503050406030204" pitchFamily="18" charset="0"/>
                              <a:ea typeface="Cambria Math" charset="0"/>
                              <a:cs typeface="Cambria Math" charset="0"/>
                            </a:rPr>
                            <m:t>−1</m:t>
                          </m:r>
                        </m:sub>
                        <m:sup/>
                        <m:e>
                          <m:sSub>
                            <m:sSubPr>
                              <m:ctrlPr>
                                <a:rPr lang="fr-CH" i="1">
                                  <a:latin typeface="Cambria Math" panose="02040503050406030204" pitchFamily="18" charset="0"/>
                                  <a:ea typeface="Cambria Math" charset="0"/>
                                  <a:cs typeface="Cambria Math" charset="0"/>
                                </a:rPr>
                              </m:ctrlPr>
                            </m:sSubPr>
                            <m:e>
                              <m:r>
                                <a:rPr lang="fr-CH" i="1">
                                  <a:latin typeface="Cambria Math" charset="0"/>
                                  <a:ea typeface="Cambria Math" charset="0"/>
                                  <a:cs typeface="Cambria Math" charset="0"/>
                                </a:rPr>
                                <m:t>𝑃</m:t>
                              </m:r>
                            </m:e>
                            <m:sub>
                              <m:r>
                                <a:rPr lang="fr-CH" i="1">
                                  <a:latin typeface="Cambria Math" charset="0"/>
                                  <a:ea typeface="Cambria Math" charset="0"/>
                                  <a:cs typeface="Cambria Math" charset="0"/>
                                </a:rPr>
                                <m:t>𝐸</m:t>
                              </m:r>
                            </m:sub>
                          </m:sSub>
                          <m:r>
                            <a:rPr lang="fr-CH" i="1">
                              <a:latin typeface="Cambria Math" charset="0"/>
                              <a:ea typeface="Cambria Math" charset="0"/>
                              <a:cs typeface="Cambria Math" charset="0"/>
                            </a:rPr>
                            <m:t>(</m:t>
                          </m:r>
                          <m:sSub>
                            <m:sSubPr>
                              <m:ctrlPr>
                                <a:rPr lang="fr-CH" i="1">
                                  <a:latin typeface="Cambria Math" panose="02040503050406030204" pitchFamily="18" charset="0"/>
                                  <a:ea typeface="Cambria Math" charset="0"/>
                                  <a:cs typeface="Cambria Math" charset="0"/>
                                </a:rPr>
                              </m:ctrlPr>
                            </m:sSubPr>
                            <m:e>
                              <m:r>
                                <a:rPr lang="fr-CH" i="1">
                                  <a:latin typeface="Cambria Math" charset="0"/>
                                  <a:ea typeface="Cambria Math" charset="0"/>
                                  <a:cs typeface="Cambria Math" charset="0"/>
                                </a:rPr>
                                <m:t>𝑒</m:t>
                              </m:r>
                            </m:e>
                            <m:sub>
                              <m:r>
                                <a:rPr lang="fr-CH" i="1">
                                  <a:latin typeface="Cambria Math" charset="0"/>
                                  <a:ea typeface="Cambria Math" charset="0"/>
                                  <a:cs typeface="Cambria Math" charset="0"/>
                                </a:rPr>
                                <m:t>𝑖</m:t>
                              </m:r>
                            </m:sub>
                          </m:sSub>
                          <m:r>
                            <a:rPr lang="fr-CH" i="1">
                              <a:latin typeface="Cambria Math" charset="0"/>
                              <a:ea typeface="Cambria Math" charset="0"/>
                              <a:cs typeface="Cambria Math" charset="0"/>
                            </a:rPr>
                            <m:t>|</m:t>
                          </m:r>
                          <m:sSub>
                            <m:sSubPr>
                              <m:ctrlPr>
                                <a:rPr lang="fr-CH" i="1">
                                  <a:latin typeface="Cambria Math" panose="02040503050406030204" pitchFamily="18" charset="0"/>
                                  <a:ea typeface="Cambria Math" charset="0"/>
                                  <a:cs typeface="Cambria Math" charset="0"/>
                                </a:rPr>
                              </m:ctrlPr>
                            </m:sSubPr>
                            <m:e>
                              <m:r>
                                <a:rPr lang="fr-CH" i="1">
                                  <a:latin typeface="Cambria Math" charset="0"/>
                                  <a:ea typeface="Cambria Math" charset="0"/>
                                  <a:cs typeface="Cambria Math" charset="0"/>
                                </a:rPr>
                                <m:t>𝑒</m:t>
                              </m:r>
                            </m:e>
                            <m:sub>
                              <m:r>
                                <a:rPr lang="fr-CH" i="1">
                                  <a:latin typeface="Cambria Math" charset="0"/>
                                  <a:ea typeface="Cambria Math" charset="0"/>
                                  <a:cs typeface="Cambria Math" charset="0"/>
                                </a:rPr>
                                <m:t>𝑖</m:t>
                              </m:r>
                              <m:r>
                                <a:rPr lang="fr-CH" i="1">
                                  <a:latin typeface="Cambria Math" charset="0"/>
                                  <a:ea typeface="Cambria Math" charset="0"/>
                                  <a:cs typeface="Cambria Math" charset="0"/>
                                </a:rPr>
                                <m:t>−1</m:t>
                              </m:r>
                            </m:sub>
                          </m:sSub>
                          <m:r>
                            <a:rPr lang="fr-CH" i="1">
                              <a:latin typeface="Cambria Math" charset="0"/>
                              <a:ea typeface="Cambria Math" charset="0"/>
                              <a:cs typeface="Cambria Math" charset="0"/>
                            </a:rPr>
                            <m:t>)</m:t>
                          </m:r>
                        </m:e>
                      </m:nary>
                      <m:nary>
                        <m:naryPr>
                          <m:chr m:val="∏"/>
                          <m:supHide m:val="on"/>
                          <m:ctrlPr>
                            <a:rPr lang="fr-CH" i="1">
                              <a:latin typeface="Cambria Math" panose="02040503050406030204" pitchFamily="18" charset="0"/>
                              <a:ea typeface="Cambria Math" charset="0"/>
                              <a:cs typeface="Cambria Math" charset="0"/>
                            </a:rPr>
                          </m:ctrlPr>
                        </m:naryPr>
                        <m:sub>
                          <m:r>
                            <m:rPr>
                              <m:brk m:alnAt="7"/>
                            </m:rPr>
                            <a:rPr lang="fr-CH" i="1">
                              <a:latin typeface="Cambria Math" charset="0"/>
                              <a:ea typeface="Cambria Math" charset="0"/>
                              <a:cs typeface="Cambria Math" charset="0"/>
                            </a:rPr>
                            <m:t>𝑖</m:t>
                          </m:r>
                          <m:r>
                            <a:rPr lang="fr-CH" i="1">
                              <a:latin typeface="Cambria Math" charset="0"/>
                              <a:ea typeface="Cambria Math" charset="0"/>
                              <a:cs typeface="Cambria Math" charset="0"/>
                            </a:rPr>
                            <m:t>=1,…,</m:t>
                          </m:r>
                          <m:r>
                            <a:rPr lang="fr-CH" i="1">
                              <a:latin typeface="Cambria Math" charset="0"/>
                              <a:ea typeface="Cambria Math" charset="0"/>
                              <a:cs typeface="Cambria Math" charset="0"/>
                            </a:rPr>
                            <m:t>𝑛</m:t>
                          </m:r>
                          <m:r>
                            <a:rPr lang="fr-CH" b="0" i="1">
                              <a:latin typeface="Cambria Math" panose="02040503050406030204" pitchFamily="18" charset="0"/>
                              <a:ea typeface="Cambria Math" charset="0"/>
                              <a:cs typeface="Cambria Math" charset="0"/>
                            </a:rPr>
                            <m:t>−1</m:t>
                          </m:r>
                        </m:sub>
                        <m:sup/>
                        <m:e>
                          <m:sSub>
                            <m:sSubPr>
                              <m:ctrlPr>
                                <a:rPr lang="fr-CH" i="1">
                                  <a:latin typeface="Cambria Math" panose="02040503050406030204" pitchFamily="18" charset="0"/>
                                  <a:ea typeface="Cambria Math" charset="0"/>
                                  <a:cs typeface="Cambria Math" charset="0"/>
                                </a:rPr>
                              </m:ctrlPr>
                            </m:sSubPr>
                            <m:e>
                              <m:r>
                                <a:rPr lang="fr-CH" i="1">
                                  <a:latin typeface="Cambria Math" charset="0"/>
                                  <a:ea typeface="Cambria Math" charset="0"/>
                                  <a:cs typeface="Cambria Math" charset="0"/>
                                </a:rPr>
                                <m:t>𝑃</m:t>
                              </m:r>
                            </m:e>
                            <m:sub>
                              <m:r>
                                <a:rPr lang="fr-CH" i="1">
                                  <a:latin typeface="Cambria Math" charset="0"/>
                                  <a:ea typeface="Cambria Math" charset="0"/>
                                  <a:cs typeface="Cambria Math" charset="0"/>
                                </a:rPr>
                                <m:t>𝑊</m:t>
                              </m:r>
                            </m:sub>
                          </m:sSub>
                          <m:r>
                            <a:rPr lang="fr-CH" i="1">
                              <a:latin typeface="Cambria Math" charset="0"/>
                              <a:ea typeface="Cambria Math" charset="0"/>
                              <a:cs typeface="Cambria Math" charset="0"/>
                            </a:rPr>
                            <m:t>(</m:t>
                          </m:r>
                          <m:sSub>
                            <m:sSubPr>
                              <m:ctrlPr>
                                <a:rPr lang="fr-CH" i="1">
                                  <a:latin typeface="Cambria Math" panose="02040503050406030204" pitchFamily="18" charset="0"/>
                                  <a:ea typeface="Cambria Math" charset="0"/>
                                  <a:cs typeface="Cambria Math" charset="0"/>
                                </a:rPr>
                              </m:ctrlPr>
                            </m:sSubPr>
                            <m:e>
                              <m:r>
                                <a:rPr lang="fr-CH" i="1">
                                  <a:latin typeface="Cambria Math" charset="0"/>
                                  <a:ea typeface="Cambria Math" charset="0"/>
                                  <a:cs typeface="Cambria Math" charset="0"/>
                                </a:rPr>
                                <m:t>𝑤</m:t>
                              </m:r>
                            </m:e>
                            <m:sub>
                              <m:r>
                                <a:rPr lang="fr-CH" i="1">
                                  <a:latin typeface="Cambria Math" charset="0"/>
                                  <a:ea typeface="Cambria Math" charset="0"/>
                                  <a:cs typeface="Cambria Math" charset="0"/>
                                </a:rPr>
                                <m:t>𝑖</m:t>
                              </m:r>
                            </m:sub>
                          </m:sSub>
                          <m:r>
                            <a:rPr lang="fr-CH" i="1">
                              <a:latin typeface="Cambria Math" charset="0"/>
                              <a:ea typeface="Cambria Math" charset="0"/>
                              <a:cs typeface="Cambria Math" charset="0"/>
                            </a:rPr>
                            <m:t>|</m:t>
                          </m:r>
                          <m:sSub>
                            <m:sSubPr>
                              <m:ctrlPr>
                                <a:rPr lang="fr-CH" i="1">
                                  <a:latin typeface="Cambria Math" panose="02040503050406030204" pitchFamily="18" charset="0"/>
                                  <a:ea typeface="Cambria Math" charset="0"/>
                                  <a:cs typeface="Cambria Math" charset="0"/>
                                </a:rPr>
                              </m:ctrlPr>
                            </m:sSubPr>
                            <m:e>
                              <m:r>
                                <a:rPr lang="fr-CH" i="1">
                                  <a:latin typeface="Cambria Math" charset="0"/>
                                  <a:ea typeface="Cambria Math" charset="0"/>
                                  <a:cs typeface="Cambria Math" charset="0"/>
                                </a:rPr>
                                <m:t>𝑒</m:t>
                              </m:r>
                            </m:e>
                            <m:sub>
                              <m:r>
                                <a:rPr lang="fr-CH" i="1">
                                  <a:latin typeface="Cambria Math" charset="0"/>
                                  <a:ea typeface="Cambria Math" charset="0"/>
                                  <a:cs typeface="Cambria Math" charset="0"/>
                                </a:rPr>
                                <m:t>𝑖</m:t>
                              </m:r>
                            </m:sub>
                          </m:sSub>
                          <m:r>
                            <a:rPr lang="fr-CH" i="1">
                              <a:latin typeface="Cambria Math" charset="0"/>
                              <a:ea typeface="Cambria Math" charset="0"/>
                              <a:cs typeface="Cambria Math" charset="0"/>
                            </a:rPr>
                            <m:t>)</m:t>
                          </m:r>
                        </m:e>
                      </m:nary>
                    </m:oMath>
                  </m:oMathPara>
                </a14:m>
                <a:endParaRPr lang="en-US"/>
              </a:p>
            </p:txBody>
          </p:sp>
        </mc:Choice>
        <mc:Fallback xmlns="">
          <p:sp>
            <p:nvSpPr>
              <p:cNvPr id="3" name="Content Placeholder 2">
                <a:extLst>
                  <a:ext uri="{FF2B5EF4-FFF2-40B4-BE49-F238E27FC236}">
                    <a16:creationId xmlns:a16="http://schemas.microsoft.com/office/drawing/2014/main" id="{37FD0ED2-AD80-3147-A970-B7FFA5E19A2B}"/>
                  </a:ext>
                </a:extLst>
              </p:cNvPr>
              <p:cNvSpPr>
                <a:spLocks noGrp="1" noRot="1" noChangeAspect="1" noMove="1" noResize="1" noEditPoints="1" noAdjustHandles="1" noChangeArrowheads="1" noChangeShapeType="1" noTextEdit="1"/>
              </p:cNvSpPr>
              <p:nvPr>
                <p:ph idx="1"/>
              </p:nvPr>
            </p:nvSpPr>
            <p:spPr>
              <a:blipFill>
                <a:blip r:embed="rId3"/>
                <a:stretch>
                  <a:fillRect t="-18777" b="-20087"/>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A6967669-D4D5-2542-B568-51C825FE15FF}"/>
              </a:ext>
            </a:extLst>
          </p:cNvPr>
          <p:cNvSpPr>
            <a:spLocks noGrp="1"/>
          </p:cNvSpPr>
          <p:nvPr>
            <p:ph type="ftr" sz="quarter" idx="10"/>
          </p:nvPr>
        </p:nvSpPr>
        <p:spPr/>
        <p:txBody>
          <a:bodyPr/>
          <a:lstStyle/>
          <a:p>
            <a:r>
              <a:rPr lang="fr-CH"/>
              <a:t>©2024, Karl Aberer, EPFL-IC, Laboratoire de systèmes d'informations répartis </a:t>
            </a:r>
            <a:endParaRPr lang="en-GB" dirty="0"/>
          </a:p>
        </p:txBody>
      </p:sp>
      <p:sp>
        <p:nvSpPr>
          <p:cNvPr id="6" name="Right Brace 5">
            <a:extLst>
              <a:ext uri="{FF2B5EF4-FFF2-40B4-BE49-F238E27FC236}">
                <a16:creationId xmlns:a16="http://schemas.microsoft.com/office/drawing/2014/main" id="{4FF90A6F-177A-B646-8899-FDCB879C03C8}"/>
              </a:ext>
            </a:extLst>
          </p:cNvPr>
          <p:cNvSpPr/>
          <p:nvPr/>
        </p:nvSpPr>
        <p:spPr bwMode="auto">
          <a:xfrm rot="5400000">
            <a:off x="5412188" y="1837648"/>
            <a:ext cx="432048" cy="8854841"/>
          </a:xfrm>
          <a:prstGeom prst="rightBrac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2"/>
              </a:solidFill>
              <a:effectLst/>
              <a:latin typeface="Tempus Sans ITC" pitchFamily="82" charset="0"/>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86D7966F-AA1C-5449-B943-806BDC7DA607}"/>
                  </a:ext>
                </a:extLst>
              </p:cNvPr>
              <p:cNvSpPr txBox="1"/>
              <p:nvPr/>
            </p:nvSpPr>
            <p:spPr>
              <a:xfrm>
                <a:off x="2451554" y="6625117"/>
                <a:ext cx="6283195" cy="646331"/>
              </a:xfrm>
              <a:prstGeom prst="rect">
                <a:avLst/>
              </a:prstGeom>
              <a:noFill/>
            </p:spPr>
            <p:txBody>
              <a:bodyPr wrap="none" rtlCol="0">
                <a:spAutoFit/>
              </a:bodyPr>
              <a:lstStyle/>
              <a:p>
                <a:r>
                  <a:rPr lang="en-US" sz="3600" dirty="0">
                    <a:latin typeface="Calibri" panose="020F0502020204030204" pitchFamily="34" charset="0"/>
                    <a:cs typeface="Calibri" panose="020F0502020204030204" pitchFamily="34" charset="0"/>
                  </a:rPr>
                  <a:t>Independent of the choice of </a:t>
                </a:r>
                <a14:m>
                  <m:oMath xmlns:m="http://schemas.openxmlformats.org/officeDocument/2006/math">
                    <m:sSub>
                      <m:sSubPr>
                        <m:ctrlPr>
                          <a:rPr lang="fr-CH" sz="3600" i="1">
                            <a:latin typeface="Cambria Math" panose="02040503050406030204" pitchFamily="18" charset="0"/>
                            <a:ea typeface="Cambria Math" charset="0"/>
                            <a:cs typeface="Cambria Math" charset="0"/>
                          </a:rPr>
                        </m:ctrlPr>
                      </m:sSubPr>
                      <m:e>
                        <m:r>
                          <a:rPr lang="fr-CH" sz="3600" i="1">
                            <a:latin typeface="Cambria Math" charset="0"/>
                            <a:ea typeface="Cambria Math" charset="0"/>
                            <a:cs typeface="Cambria Math" charset="0"/>
                          </a:rPr>
                          <m:t>𝑒</m:t>
                        </m:r>
                      </m:e>
                      <m:sub>
                        <m:r>
                          <a:rPr lang="fr-CH" sz="3600" i="1">
                            <a:latin typeface="Cambria Math" panose="02040503050406030204" pitchFamily="18" charset="0"/>
                            <a:ea typeface="Cambria Math" charset="0"/>
                            <a:cs typeface="Cambria Math" charset="0"/>
                          </a:rPr>
                          <m:t>𝑛</m:t>
                        </m:r>
                      </m:sub>
                    </m:sSub>
                  </m:oMath>
                </a14:m>
                <a:r>
                  <a:rPr lang="en-US" sz="3600" dirty="0">
                    <a:latin typeface="Calibri" panose="020F0502020204030204" pitchFamily="34" charset="0"/>
                    <a:cs typeface="Calibri" panose="020F0502020204030204" pitchFamily="34" charset="0"/>
                  </a:rPr>
                  <a:t> </a:t>
                </a:r>
              </a:p>
            </p:txBody>
          </p:sp>
        </mc:Choice>
        <mc:Fallback xmlns="">
          <p:sp>
            <p:nvSpPr>
              <p:cNvPr id="7" name="TextBox 6">
                <a:extLst>
                  <a:ext uri="{FF2B5EF4-FFF2-40B4-BE49-F238E27FC236}">
                    <a16:creationId xmlns:a16="http://schemas.microsoft.com/office/drawing/2014/main" id="{86D7966F-AA1C-5449-B943-806BDC7DA607}"/>
                  </a:ext>
                </a:extLst>
              </p:cNvPr>
              <p:cNvSpPr txBox="1">
                <a:spLocks noRot="1" noChangeAspect="1" noMove="1" noResize="1" noEditPoints="1" noAdjustHandles="1" noChangeArrowheads="1" noChangeShapeType="1" noTextEdit="1"/>
              </p:cNvSpPr>
              <p:nvPr/>
            </p:nvSpPr>
            <p:spPr>
              <a:xfrm>
                <a:off x="2451554" y="6625117"/>
                <a:ext cx="6283195" cy="646331"/>
              </a:xfrm>
              <a:prstGeom prst="rect">
                <a:avLst/>
              </a:prstGeom>
              <a:blipFill>
                <a:blip r:embed="rId4"/>
                <a:stretch>
                  <a:fillRect l="-2419" t="-13462" b="-30769"/>
                </a:stretch>
              </a:blipFill>
            </p:spPr>
            <p:txBody>
              <a:bodyPr/>
              <a:lstStyle/>
              <a:p>
                <a:r>
                  <a:rPr lang="en-US">
                    <a:noFill/>
                  </a:rPr>
                  <a:t> </a:t>
                </a:r>
              </a:p>
            </p:txBody>
          </p:sp>
        </mc:Fallback>
      </mc:AlternateContent>
    </p:spTree>
    <p:extLst>
      <p:ext uri="{BB962C8B-B14F-4D97-AF65-F5344CB8AC3E}">
        <p14:creationId xmlns:p14="http://schemas.microsoft.com/office/powerpoint/2010/main" val="30064677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DE5CA-ECC7-4A4B-AEE4-2B711A46C9E7}"/>
              </a:ext>
            </a:extLst>
          </p:cNvPr>
          <p:cNvSpPr>
            <a:spLocks noGrp="1"/>
          </p:cNvSpPr>
          <p:nvPr>
            <p:ph type="title"/>
          </p:nvPr>
        </p:nvSpPr>
        <p:spPr/>
        <p:txBody>
          <a:bodyPr/>
          <a:lstStyle/>
          <a:p>
            <a:r>
              <a:rPr lang="en-US"/>
              <a:t>Viterbi Algorithm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6B7431F-3D4C-D642-A467-A9440C6434E9}"/>
                  </a:ext>
                </a:extLst>
              </p:cNvPr>
              <p:cNvSpPr>
                <a:spLocks noGrp="1"/>
              </p:cNvSpPr>
              <p:nvPr>
                <p:ph idx="1"/>
              </p:nvPr>
            </p:nvSpPr>
            <p:spPr/>
            <p:txBody>
              <a:bodyPr/>
              <a:lstStyle/>
              <a:p>
                <a:r>
                  <a:rPr lang="en-US" dirty="0">
                    <a:ea typeface="Cambria Math" panose="02040503050406030204" pitchFamily="18" charset="0"/>
                  </a:rPr>
                  <a:t>Let </a:t>
                </a:r>
                <a14:m>
                  <m:oMath xmlns:m="http://schemas.openxmlformats.org/officeDocument/2006/math">
                    <m:r>
                      <a:rPr lang="en-US" i="1">
                        <a:latin typeface="Cambria Math" panose="02040503050406030204" pitchFamily="18" charset="0"/>
                        <a:ea typeface="Cambria Math" panose="02040503050406030204" pitchFamily="18" charset="0"/>
                      </a:rPr>
                      <m:t>𝜋</m:t>
                    </m:r>
                    <m:d>
                      <m:dPr>
                        <m:ctrlPr>
                          <a:rPr lang="fr-CH" b="0" i="1">
                            <a:latin typeface="Cambria Math" panose="02040503050406030204" pitchFamily="18" charset="0"/>
                            <a:ea typeface="Cambria Math" panose="02040503050406030204" pitchFamily="18" charset="0"/>
                          </a:rPr>
                        </m:ctrlPr>
                      </m:dPr>
                      <m:e>
                        <m:r>
                          <a:rPr lang="fr-CH" b="0" i="1">
                            <a:latin typeface="Cambria Math" panose="02040503050406030204" pitchFamily="18" charset="0"/>
                            <a:ea typeface="Cambria Math" panose="02040503050406030204" pitchFamily="18" charset="0"/>
                          </a:rPr>
                          <m:t>𝑘</m:t>
                        </m:r>
                        <m:r>
                          <a:rPr lang="fr-CH" b="0" i="1">
                            <a:latin typeface="Cambria Math" panose="02040503050406030204" pitchFamily="18" charset="0"/>
                            <a:ea typeface="Cambria Math" panose="02040503050406030204" pitchFamily="18" charset="0"/>
                          </a:rPr>
                          <m:t>,</m:t>
                        </m:r>
                        <m:r>
                          <a:rPr lang="fr-CH" b="0" i="1">
                            <a:latin typeface="Cambria Math" panose="02040503050406030204" pitchFamily="18" charset="0"/>
                            <a:ea typeface="Cambria Math" panose="02040503050406030204" pitchFamily="18" charset="0"/>
                          </a:rPr>
                          <m:t>𝑣</m:t>
                        </m:r>
                      </m:e>
                    </m:d>
                  </m:oMath>
                </a14:m>
                <a:r>
                  <a:rPr lang="en-US" dirty="0"/>
                  <a:t> be the maximum probability a sequence of length </a:t>
                </a:r>
                <a14:m>
                  <m:oMath xmlns:m="http://schemas.openxmlformats.org/officeDocument/2006/math">
                    <m:r>
                      <a:rPr lang="fr-CH" i="1">
                        <a:latin typeface="Cambria Math" panose="02040503050406030204" pitchFamily="18" charset="0"/>
                        <a:ea typeface="Cambria Math" panose="02040503050406030204" pitchFamily="18" charset="0"/>
                      </a:rPr>
                      <m:t>𝑘</m:t>
                    </m:r>
                  </m:oMath>
                </a14:m>
                <a:r>
                  <a:rPr lang="en-US" dirty="0"/>
                  <a:t> can achieve with last label </a:t>
                </a:r>
                <a14:m>
                  <m:oMath xmlns:m="http://schemas.openxmlformats.org/officeDocument/2006/math">
                    <m:r>
                      <a:rPr lang="fr-CH" i="1">
                        <a:latin typeface="Cambria Math" panose="02040503050406030204" pitchFamily="18" charset="0"/>
                        <a:ea typeface="Cambria Math" panose="02040503050406030204" pitchFamily="18" charset="0"/>
                      </a:rPr>
                      <m:t>𝑣</m:t>
                    </m:r>
                  </m:oMath>
                </a14:m>
                <a:r>
                  <a:rPr lang="en-US" dirty="0"/>
                  <a:t> </a:t>
                </a:r>
              </a:p>
              <a:p>
                <a:endParaRPr lang="en-US" dirty="0"/>
              </a:p>
              <a:p>
                <a:r>
                  <a:rPr lang="en-US" dirty="0"/>
                  <a:t>Then </a:t>
                </a:r>
                <a:endParaRPr lang="fr-CH" i="1" dirty="0">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ea typeface="Cambria Math" panose="02040503050406030204" pitchFamily="18" charset="0"/>
                        </a:rPr>
                        <m:t>𝜋</m:t>
                      </m:r>
                      <m:d>
                        <m:dPr>
                          <m:ctrlPr>
                            <a:rPr lang="fr-CH" i="1">
                              <a:latin typeface="Cambria Math" panose="02040503050406030204" pitchFamily="18" charset="0"/>
                              <a:ea typeface="Cambria Math" panose="02040503050406030204" pitchFamily="18" charset="0"/>
                            </a:rPr>
                          </m:ctrlPr>
                        </m:dPr>
                        <m:e>
                          <m:r>
                            <a:rPr lang="fr-CH" i="1">
                              <a:latin typeface="Cambria Math" panose="02040503050406030204" pitchFamily="18" charset="0"/>
                              <a:ea typeface="Cambria Math" panose="02040503050406030204" pitchFamily="18" charset="0"/>
                            </a:rPr>
                            <m:t>𝑘</m:t>
                          </m:r>
                          <m:r>
                            <a:rPr lang="fr-CH" i="1">
                              <a:latin typeface="Cambria Math" panose="02040503050406030204" pitchFamily="18" charset="0"/>
                              <a:ea typeface="Cambria Math" panose="02040503050406030204" pitchFamily="18" charset="0"/>
                            </a:rPr>
                            <m:t>,</m:t>
                          </m:r>
                          <m:r>
                            <a:rPr lang="fr-CH" i="1">
                              <a:latin typeface="Cambria Math" panose="02040503050406030204" pitchFamily="18" charset="0"/>
                              <a:ea typeface="Cambria Math" panose="02040503050406030204" pitchFamily="18" charset="0"/>
                            </a:rPr>
                            <m:t>𝑣</m:t>
                          </m:r>
                        </m:e>
                      </m:d>
                      <m:r>
                        <a:rPr lang="fr-CH" b="0" i="0">
                          <a:latin typeface="Cambria Math" panose="02040503050406030204" pitchFamily="18" charset="0"/>
                          <a:ea typeface="Cambria Math" panose="02040503050406030204" pitchFamily="18" charset="0"/>
                        </a:rPr>
                        <m:t>=</m:t>
                      </m:r>
                      <m:func>
                        <m:funcPr>
                          <m:ctrlPr>
                            <a:rPr lang="fr-CH" b="0" i="1">
                              <a:latin typeface="Cambria Math" panose="02040503050406030204" pitchFamily="18" charset="0"/>
                              <a:ea typeface="Cambria Math" panose="02040503050406030204" pitchFamily="18" charset="0"/>
                            </a:rPr>
                          </m:ctrlPr>
                        </m:funcPr>
                        <m:fName>
                          <m:limLow>
                            <m:limLowPr>
                              <m:ctrlPr>
                                <a:rPr lang="fr-CH" b="0" i="1">
                                  <a:latin typeface="Cambria Math" panose="02040503050406030204" pitchFamily="18" charset="0"/>
                                  <a:ea typeface="Cambria Math" panose="02040503050406030204" pitchFamily="18" charset="0"/>
                                </a:rPr>
                              </m:ctrlPr>
                            </m:limLowPr>
                            <m:e>
                              <m:r>
                                <m:rPr>
                                  <m:sty m:val="p"/>
                                </m:rPr>
                                <a:rPr lang="fr-CH" b="0" i="0">
                                  <a:latin typeface="Cambria Math" panose="02040503050406030204" pitchFamily="18" charset="0"/>
                                  <a:ea typeface="Cambria Math" panose="02040503050406030204" pitchFamily="18" charset="0"/>
                                </a:rPr>
                                <m:t>max</m:t>
                              </m:r>
                            </m:e>
                            <m:lim>
                              <m:r>
                                <a:rPr lang="fr-CH" b="0" i="1">
                                  <a:latin typeface="Cambria Math" panose="02040503050406030204" pitchFamily="18" charset="0"/>
                                  <a:ea typeface="Cambria Math" panose="02040503050406030204" pitchFamily="18" charset="0"/>
                                </a:rPr>
                                <m:t>𝑢</m:t>
                              </m:r>
                            </m:lim>
                          </m:limLow>
                        </m:fName>
                        <m:e>
                          <m:r>
                            <a:rPr lang="en-US" i="1">
                              <a:latin typeface="Cambria Math" panose="02040503050406030204" pitchFamily="18" charset="0"/>
                              <a:ea typeface="Cambria Math" panose="02040503050406030204" pitchFamily="18" charset="0"/>
                            </a:rPr>
                            <m:t>𝜋</m:t>
                          </m:r>
                          <m:d>
                            <m:dPr>
                              <m:ctrlPr>
                                <a:rPr lang="fr-CH" i="1">
                                  <a:latin typeface="Cambria Math" panose="02040503050406030204" pitchFamily="18" charset="0"/>
                                  <a:ea typeface="Cambria Math" panose="02040503050406030204" pitchFamily="18" charset="0"/>
                                </a:rPr>
                              </m:ctrlPr>
                            </m:dPr>
                            <m:e>
                              <m:r>
                                <a:rPr lang="fr-CH" i="1">
                                  <a:latin typeface="Cambria Math" panose="02040503050406030204" pitchFamily="18" charset="0"/>
                                  <a:ea typeface="Cambria Math" panose="02040503050406030204" pitchFamily="18" charset="0"/>
                                </a:rPr>
                                <m:t>𝑘</m:t>
                              </m:r>
                              <m:r>
                                <a:rPr lang="fr-CH" b="0" i="1">
                                  <a:latin typeface="Cambria Math" panose="02040503050406030204" pitchFamily="18" charset="0"/>
                                  <a:ea typeface="Cambria Math" panose="02040503050406030204" pitchFamily="18" charset="0"/>
                                </a:rPr>
                                <m:t>−1</m:t>
                              </m:r>
                              <m:r>
                                <a:rPr lang="fr-CH" i="1">
                                  <a:latin typeface="Cambria Math" panose="02040503050406030204" pitchFamily="18" charset="0"/>
                                  <a:ea typeface="Cambria Math" panose="02040503050406030204" pitchFamily="18" charset="0"/>
                                </a:rPr>
                                <m:t>,</m:t>
                              </m:r>
                              <m:r>
                                <a:rPr lang="fr-CH" b="0" i="1">
                                  <a:latin typeface="Cambria Math" panose="02040503050406030204" pitchFamily="18" charset="0"/>
                                  <a:ea typeface="Cambria Math" panose="02040503050406030204" pitchFamily="18" charset="0"/>
                                </a:rPr>
                                <m:t>𝑢</m:t>
                              </m:r>
                            </m:e>
                          </m:d>
                        </m:e>
                      </m:func>
                      <m:sSub>
                        <m:sSubPr>
                          <m:ctrlPr>
                            <a:rPr lang="fr-CH" i="1">
                              <a:latin typeface="Cambria Math" panose="02040503050406030204" pitchFamily="18" charset="0"/>
                              <a:ea typeface="Cambria Math" charset="0"/>
                              <a:cs typeface="Cambria Math" charset="0"/>
                            </a:rPr>
                          </m:ctrlPr>
                        </m:sSubPr>
                        <m:e>
                          <m:r>
                            <a:rPr lang="fr-CH" i="1">
                              <a:latin typeface="Cambria Math" panose="02040503050406030204" pitchFamily="18" charset="0"/>
                              <a:ea typeface="Cambria Math" charset="0"/>
                              <a:cs typeface="Cambria Math" charset="0"/>
                            </a:rPr>
                            <m:t> </m:t>
                          </m:r>
                          <m:r>
                            <a:rPr lang="fr-CH" i="1">
                              <a:latin typeface="Cambria Math" charset="0"/>
                              <a:ea typeface="Cambria Math" charset="0"/>
                              <a:cs typeface="Cambria Math" charset="0"/>
                            </a:rPr>
                            <m:t>𝑃</m:t>
                          </m:r>
                        </m:e>
                        <m:sub>
                          <m:r>
                            <a:rPr lang="fr-CH" i="1">
                              <a:latin typeface="Cambria Math" charset="0"/>
                              <a:ea typeface="Cambria Math" charset="0"/>
                              <a:cs typeface="Cambria Math" charset="0"/>
                            </a:rPr>
                            <m:t>𝐸</m:t>
                          </m:r>
                        </m:sub>
                      </m:sSub>
                      <m:d>
                        <m:dPr>
                          <m:ctrlPr>
                            <a:rPr lang="fr-CH" i="1">
                              <a:latin typeface="Cambria Math" panose="02040503050406030204" pitchFamily="18" charset="0"/>
                              <a:ea typeface="Cambria Math" charset="0"/>
                              <a:cs typeface="Cambria Math" charset="0"/>
                            </a:rPr>
                          </m:ctrlPr>
                        </m:dPr>
                        <m:e>
                          <m:r>
                            <a:rPr lang="fr-CH" i="1">
                              <a:latin typeface="Cambria Math" panose="02040503050406030204" pitchFamily="18" charset="0"/>
                              <a:ea typeface="Cambria Math" charset="0"/>
                              <a:cs typeface="Cambria Math" charset="0"/>
                            </a:rPr>
                            <m:t>𝑣</m:t>
                          </m:r>
                        </m:e>
                        <m:e>
                          <m:r>
                            <a:rPr lang="fr-CH" b="0" i="1">
                              <a:latin typeface="Cambria Math" panose="02040503050406030204" pitchFamily="18" charset="0"/>
                              <a:ea typeface="Cambria Math" charset="0"/>
                              <a:cs typeface="Cambria Math" charset="0"/>
                            </a:rPr>
                            <m:t>𝑢</m:t>
                          </m:r>
                        </m:e>
                      </m:d>
                      <m:r>
                        <a:rPr lang="fr-CH" i="1">
                          <a:latin typeface="Cambria Math" panose="02040503050406030204" pitchFamily="18" charset="0"/>
                          <a:ea typeface="Cambria Math" charset="0"/>
                          <a:cs typeface="Cambria Math" charset="0"/>
                        </a:rPr>
                        <m:t> </m:t>
                      </m:r>
                      <m:sSub>
                        <m:sSubPr>
                          <m:ctrlPr>
                            <a:rPr lang="fr-CH" i="1">
                              <a:latin typeface="Cambria Math" panose="02040503050406030204" pitchFamily="18" charset="0"/>
                              <a:ea typeface="Cambria Math" charset="0"/>
                              <a:cs typeface="Cambria Math" charset="0"/>
                            </a:rPr>
                          </m:ctrlPr>
                        </m:sSubPr>
                        <m:e>
                          <m:r>
                            <a:rPr lang="fr-CH" i="1">
                              <a:latin typeface="Cambria Math" charset="0"/>
                              <a:ea typeface="Cambria Math" charset="0"/>
                              <a:cs typeface="Cambria Math" charset="0"/>
                            </a:rPr>
                            <m:t>𝑃</m:t>
                          </m:r>
                        </m:e>
                        <m:sub>
                          <m:r>
                            <a:rPr lang="fr-CH" i="1">
                              <a:latin typeface="Cambria Math" charset="0"/>
                              <a:ea typeface="Cambria Math" charset="0"/>
                              <a:cs typeface="Cambria Math" charset="0"/>
                            </a:rPr>
                            <m:t>𝑊</m:t>
                          </m:r>
                        </m:sub>
                      </m:sSub>
                      <m:d>
                        <m:dPr>
                          <m:ctrlPr>
                            <a:rPr lang="fr-CH" i="1">
                              <a:latin typeface="Cambria Math" panose="02040503050406030204" pitchFamily="18" charset="0"/>
                              <a:ea typeface="Cambria Math" charset="0"/>
                              <a:cs typeface="Cambria Math" charset="0"/>
                            </a:rPr>
                          </m:ctrlPr>
                        </m:dPr>
                        <m:e>
                          <m:sSub>
                            <m:sSubPr>
                              <m:ctrlPr>
                                <a:rPr lang="fr-CH" i="1">
                                  <a:latin typeface="Cambria Math" panose="02040503050406030204" pitchFamily="18" charset="0"/>
                                  <a:ea typeface="Cambria Math" charset="0"/>
                                  <a:cs typeface="Cambria Math" charset="0"/>
                                </a:rPr>
                              </m:ctrlPr>
                            </m:sSubPr>
                            <m:e>
                              <m:r>
                                <a:rPr lang="fr-CH" i="1">
                                  <a:latin typeface="Cambria Math" charset="0"/>
                                  <a:ea typeface="Cambria Math" charset="0"/>
                                  <a:cs typeface="Cambria Math" charset="0"/>
                                </a:rPr>
                                <m:t>𝑤</m:t>
                              </m:r>
                            </m:e>
                            <m:sub>
                              <m:r>
                                <a:rPr lang="fr-CH" b="0" i="1">
                                  <a:latin typeface="Cambria Math" panose="02040503050406030204" pitchFamily="18" charset="0"/>
                                  <a:ea typeface="Cambria Math" charset="0"/>
                                  <a:cs typeface="Cambria Math" charset="0"/>
                                </a:rPr>
                                <m:t>𝑘</m:t>
                              </m:r>
                            </m:sub>
                          </m:sSub>
                        </m:e>
                        <m:e>
                          <m:r>
                            <a:rPr lang="fr-CH" b="0" i="1">
                              <a:latin typeface="Cambria Math" panose="02040503050406030204" pitchFamily="18" charset="0"/>
                              <a:ea typeface="Cambria Math" charset="0"/>
                              <a:cs typeface="Cambria Math" charset="0"/>
                            </a:rPr>
                            <m:t>𝑣</m:t>
                          </m:r>
                        </m:e>
                      </m:d>
                    </m:oMath>
                  </m:oMathPara>
                </a14:m>
                <a:endParaRPr lang="en-US" dirty="0"/>
              </a:p>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ea typeface="Cambria Math" panose="02040503050406030204" pitchFamily="18" charset="0"/>
                        </a:rPr>
                        <m:t>𝜋</m:t>
                      </m:r>
                      <m:d>
                        <m:dPr>
                          <m:ctrlPr>
                            <a:rPr lang="fr-CH" i="1">
                              <a:latin typeface="Cambria Math" panose="02040503050406030204" pitchFamily="18" charset="0"/>
                              <a:ea typeface="Cambria Math" panose="02040503050406030204" pitchFamily="18" charset="0"/>
                            </a:rPr>
                          </m:ctrlPr>
                        </m:dPr>
                        <m:e>
                          <m:r>
                            <a:rPr lang="fr-CH" b="0" i="1">
                              <a:latin typeface="Cambria Math" panose="02040503050406030204" pitchFamily="18" charset="0"/>
                              <a:ea typeface="Cambria Math" panose="02040503050406030204" pitchFamily="18" charset="0"/>
                            </a:rPr>
                            <m:t>0</m:t>
                          </m:r>
                          <m:r>
                            <a:rPr lang="fr-CH" i="1">
                              <a:latin typeface="Cambria Math" panose="02040503050406030204" pitchFamily="18" charset="0"/>
                              <a:ea typeface="Cambria Math" panose="02040503050406030204" pitchFamily="18" charset="0"/>
                            </a:rPr>
                            <m:t>,</m:t>
                          </m:r>
                          <m:r>
                            <a:rPr lang="fr-CH" b="0" i="1">
                              <a:latin typeface="Cambria Math" panose="02040503050406030204" pitchFamily="18" charset="0"/>
                              <a:ea typeface="Cambria Math" panose="02040503050406030204" pitchFamily="18" charset="0"/>
                            </a:rPr>
                            <m:t>∗</m:t>
                          </m:r>
                        </m:e>
                      </m:d>
                      <m:r>
                        <a:rPr lang="fr-CH" b="0" i="1">
                          <a:latin typeface="Cambria Math" panose="02040503050406030204" pitchFamily="18" charset="0"/>
                          <a:ea typeface="Cambria Math" panose="02040503050406030204" pitchFamily="18" charset="0"/>
                        </a:rPr>
                        <m:t>=1</m:t>
                      </m:r>
                    </m:oMath>
                  </m:oMathPara>
                </a14:m>
                <a:endParaRPr lang="en-US" dirty="0"/>
              </a:p>
              <a:p>
                <a:endParaRPr lang="en-US" dirty="0"/>
              </a:p>
              <a:p>
                <a:r>
                  <a:rPr lang="en-US" dirty="0"/>
                  <a:t>This is a dynamic programming algorithm </a:t>
                </a:r>
                <a:br>
                  <a:rPr lang="en-US" dirty="0"/>
                </a:br>
                <a:r>
                  <a:rPr lang="en-US" dirty="0"/>
                  <a:t>→ Viterbi algorithm</a:t>
                </a:r>
              </a:p>
            </p:txBody>
          </p:sp>
        </mc:Choice>
        <mc:Fallback xmlns="">
          <p:sp>
            <p:nvSpPr>
              <p:cNvPr id="3" name="Content Placeholder 2">
                <a:extLst>
                  <a:ext uri="{FF2B5EF4-FFF2-40B4-BE49-F238E27FC236}">
                    <a16:creationId xmlns:a16="http://schemas.microsoft.com/office/drawing/2014/main" id="{76B7431F-3D4C-D642-A467-A9440C6434E9}"/>
                  </a:ext>
                </a:extLst>
              </p:cNvPr>
              <p:cNvSpPr>
                <a:spLocks noGrp="1" noRot="1" noChangeAspect="1" noMove="1" noResize="1" noEditPoints="1" noAdjustHandles="1" noChangeArrowheads="1" noChangeShapeType="1" noTextEdit="1"/>
              </p:cNvSpPr>
              <p:nvPr>
                <p:ph idx="1"/>
              </p:nvPr>
            </p:nvSpPr>
            <p:spPr>
              <a:blipFill>
                <a:blip r:embed="rId3"/>
                <a:stretch>
                  <a:fillRect l="-1293" t="-1310"/>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05D151B7-8DFD-9043-A792-F9E285AE812D}"/>
              </a:ext>
            </a:extLst>
          </p:cNvPr>
          <p:cNvSpPr>
            <a:spLocks noGrp="1"/>
          </p:cNvSpPr>
          <p:nvPr>
            <p:ph type="ftr" sz="quarter" idx="10"/>
          </p:nvPr>
        </p:nvSpPr>
        <p:spPr/>
        <p:txBody>
          <a:bodyPr/>
          <a:lstStyle/>
          <a:p>
            <a:r>
              <a:rPr lang="fr-CH"/>
              <a:t>©2024, Karl Aberer, EPFL-IC, Laboratoire de systèmes d'informations répartis </a:t>
            </a:r>
            <a:endParaRPr lang="en-GB" dirty="0"/>
          </a:p>
        </p:txBody>
      </p:sp>
    </p:spTree>
    <p:extLst>
      <p:ext uri="{BB962C8B-B14F-4D97-AF65-F5344CB8AC3E}">
        <p14:creationId xmlns:p14="http://schemas.microsoft.com/office/powerpoint/2010/main" val="15505742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PQuestion"/>
          <p:cNvSpPr>
            <a:spLocks noGrp="1"/>
          </p:cNvSpPr>
          <p:nvPr>
            <p:ph type="title"/>
          </p:nvPr>
        </p:nvSpPr>
        <p:spPr/>
        <p:txBody>
          <a:bodyPr/>
          <a:lstStyle/>
          <a:p>
            <a:r>
              <a:rPr lang="fr-CH" sz="4800"/>
              <a:t>An HMM model would not be an appropriate approach to identify</a:t>
            </a:r>
          </a:p>
        </p:txBody>
      </p:sp>
      <p:sp>
        <p:nvSpPr>
          <p:cNvPr id="13314" name="TPAnswers"/>
          <p:cNvSpPr>
            <a:spLocks noGrp="1"/>
          </p:cNvSpPr>
          <p:nvPr>
            <p:ph idx="1"/>
            <p:custDataLst>
              <p:tags r:id="rId2"/>
            </p:custDataLst>
          </p:nvPr>
        </p:nvSpPr>
        <p:spPr/>
        <p:txBody>
          <a:bodyPr>
            <a:normAutofit/>
          </a:bodyPr>
          <a:lstStyle/>
          <a:p>
            <a:pPr marL="742950" indent="-742950">
              <a:buFont typeface="Arial" charset="0"/>
              <a:buAutoNum type="alphaUcPeriod"/>
            </a:pPr>
            <a:endParaRPr lang="en-US" altLang="en-US" dirty="0">
              <a:ea typeface="MS PGothic" charset="-128"/>
            </a:endParaRPr>
          </a:p>
          <a:p>
            <a:pPr marL="742950" indent="-742950">
              <a:buFont typeface="Arial" charset="0"/>
              <a:buAutoNum type="alphaUcPeriod"/>
            </a:pPr>
            <a:r>
              <a:rPr lang="en-US" altLang="en-US" dirty="0">
                <a:ea typeface="MS PGothic" charset="-128"/>
              </a:rPr>
              <a:t>Named Entities</a:t>
            </a:r>
          </a:p>
          <a:p>
            <a:pPr marL="742950" indent="-742950">
              <a:buFont typeface="Arial" charset="0"/>
              <a:buAutoNum type="alphaUcPeriod"/>
            </a:pPr>
            <a:r>
              <a:rPr lang="en-US" altLang="en-US" dirty="0">
                <a:ea typeface="MS PGothic" charset="-128"/>
              </a:rPr>
              <a:t>Part-of-Speech tags</a:t>
            </a:r>
          </a:p>
          <a:p>
            <a:pPr marL="742950" indent="-742950">
              <a:buFont typeface="Arial" charset="0"/>
              <a:buAutoNum type="alphaUcPeriod"/>
            </a:pPr>
            <a:r>
              <a:rPr lang="en-US" altLang="en-US" dirty="0">
                <a:ea typeface="MS PGothic" charset="-128"/>
              </a:rPr>
              <a:t>Concepts</a:t>
            </a:r>
          </a:p>
          <a:p>
            <a:pPr marL="742950" indent="-742950">
              <a:buFont typeface="Arial" charset="0"/>
              <a:buAutoNum type="alphaUcPeriod"/>
            </a:pPr>
            <a:r>
              <a:rPr lang="en-US" altLang="en-US" dirty="0">
                <a:ea typeface="MS PGothic" charset="-128"/>
              </a:rPr>
              <a:t>Word n-grams</a:t>
            </a:r>
          </a:p>
        </p:txBody>
      </p:sp>
      <p:sp>
        <p:nvSpPr>
          <p:cNvPr id="2" name="Footer Placeholder 1">
            <a:extLst>
              <a:ext uri="{FF2B5EF4-FFF2-40B4-BE49-F238E27FC236}">
                <a16:creationId xmlns:a16="http://schemas.microsoft.com/office/drawing/2014/main" id="{992A9E54-6B7B-1047-8CD7-E84EE1D97EA4}"/>
              </a:ext>
            </a:extLst>
          </p:cNvPr>
          <p:cNvSpPr>
            <a:spLocks noGrp="1"/>
          </p:cNvSpPr>
          <p:nvPr>
            <p:ph type="ftr" sz="quarter" idx="10"/>
          </p:nvPr>
        </p:nvSpPr>
        <p:spPr/>
        <p:txBody>
          <a:bodyPr/>
          <a:lstStyle/>
          <a:p>
            <a:pPr>
              <a:defRPr/>
            </a:pPr>
            <a:r>
              <a:rPr lang="en-US"/>
              <a:t>©2024, Karl Aberer, EPFL-IC, Laboratoire de systèmes d'informations répartis </a:t>
            </a:r>
          </a:p>
        </p:txBody>
      </p:sp>
    </p:spTree>
    <p:custDataLst>
      <p:tags r:id="rId1"/>
    </p:custDataLst>
    <p:extLst>
      <p:ext uri="{BB962C8B-B14F-4D97-AF65-F5344CB8AC3E}">
        <p14:creationId xmlns:p14="http://schemas.microsoft.com/office/powerpoint/2010/main" val="10601070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3AEFB-BF8C-034B-890D-D19351A5B569}"/>
              </a:ext>
            </a:extLst>
          </p:cNvPr>
          <p:cNvSpPr>
            <a:spLocks noGrp="1"/>
          </p:cNvSpPr>
          <p:nvPr>
            <p:ph type="title"/>
          </p:nvPr>
        </p:nvSpPr>
        <p:spPr/>
        <p:txBody>
          <a:bodyPr/>
          <a:lstStyle/>
          <a:p>
            <a:r>
              <a:rPr lang="en-US"/>
              <a:t>Which statement is correct?</a:t>
            </a:r>
          </a:p>
        </p:txBody>
      </p:sp>
      <p:sp>
        <p:nvSpPr>
          <p:cNvPr id="3" name="Content Placeholder 2">
            <a:extLst>
              <a:ext uri="{FF2B5EF4-FFF2-40B4-BE49-F238E27FC236}">
                <a16:creationId xmlns:a16="http://schemas.microsoft.com/office/drawing/2014/main" id="{18890861-FBC7-D348-BAB4-998F08C80482}"/>
              </a:ext>
            </a:extLst>
          </p:cNvPr>
          <p:cNvSpPr>
            <a:spLocks noGrp="1"/>
          </p:cNvSpPr>
          <p:nvPr>
            <p:ph idx="1"/>
          </p:nvPr>
        </p:nvSpPr>
        <p:spPr/>
        <p:txBody>
          <a:bodyPr/>
          <a:lstStyle/>
          <a:p>
            <a:pPr marL="514350" indent="-514350">
              <a:buFont typeface="+mj-lt"/>
              <a:buAutoNum type="alphaUcPeriod"/>
            </a:pPr>
            <a:r>
              <a:rPr lang="en-US" sz="3200" dirty="0"/>
              <a:t>The Viterbi algorithm works because words are independent in a sentence</a:t>
            </a:r>
          </a:p>
          <a:p>
            <a:pPr marL="514350" indent="-514350">
              <a:buFont typeface="+mj-lt"/>
              <a:buAutoNum type="alphaUcPeriod"/>
            </a:pPr>
            <a:r>
              <a:rPr lang="en-US" sz="3200" dirty="0"/>
              <a:t>The Viterbi algorithm works because it is applied to an HMM model that makes an independence assumption on the word dependencies in sentences</a:t>
            </a:r>
          </a:p>
          <a:p>
            <a:pPr marL="514350" indent="-514350">
              <a:buFont typeface="+mj-lt"/>
              <a:buAutoNum type="alphaUcPeriod"/>
            </a:pPr>
            <a:r>
              <a:rPr lang="en-US" sz="3200" dirty="0"/>
              <a:t>The Viterbi algorithm works because it makes an independence assumption on the word dependencies in sentences</a:t>
            </a:r>
          </a:p>
          <a:p>
            <a:pPr marL="514350" indent="-514350">
              <a:buFont typeface="+mj-lt"/>
              <a:buAutoNum type="alphaUcPeriod"/>
            </a:pPr>
            <a:r>
              <a:rPr lang="en-US" sz="3200" dirty="0"/>
              <a:t>The Viterbi algorithm works because it is applied to an HMM model that captures independence of words in a sentence</a:t>
            </a:r>
          </a:p>
          <a:p>
            <a:pPr marL="514350" indent="-514350">
              <a:buFont typeface="+mj-lt"/>
              <a:buAutoNum type="alphaUcPeriod"/>
            </a:pPr>
            <a:endParaRPr lang="en-US" sz="3200" dirty="0"/>
          </a:p>
        </p:txBody>
      </p:sp>
      <p:sp>
        <p:nvSpPr>
          <p:cNvPr id="4" name="Footer Placeholder 3">
            <a:extLst>
              <a:ext uri="{FF2B5EF4-FFF2-40B4-BE49-F238E27FC236}">
                <a16:creationId xmlns:a16="http://schemas.microsoft.com/office/drawing/2014/main" id="{8117A065-C45F-5C4C-9D49-63EEC3F9B399}"/>
              </a:ext>
            </a:extLst>
          </p:cNvPr>
          <p:cNvSpPr>
            <a:spLocks noGrp="1"/>
          </p:cNvSpPr>
          <p:nvPr>
            <p:ph type="ftr" sz="quarter" idx="10"/>
          </p:nvPr>
        </p:nvSpPr>
        <p:spPr/>
        <p:txBody>
          <a:bodyPr/>
          <a:lstStyle/>
          <a:p>
            <a:r>
              <a:rPr lang="fr-CH"/>
              <a:t>©2024, Karl Aberer, EPFL-IC, Laboratoire de systèmes d'informations répartis </a:t>
            </a:r>
            <a:endParaRPr lang="en-GB" dirty="0"/>
          </a:p>
        </p:txBody>
      </p:sp>
    </p:spTree>
    <p:extLst>
      <p:ext uri="{BB962C8B-B14F-4D97-AF65-F5344CB8AC3E}">
        <p14:creationId xmlns:p14="http://schemas.microsoft.com/office/powerpoint/2010/main" val="23634991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5F5A63B-7916-814D-8049-1A4E980EECCF}"/>
              </a:ext>
            </a:extLst>
          </p:cNvPr>
          <p:cNvSpPr>
            <a:spLocks noGrp="1"/>
          </p:cNvSpPr>
          <p:nvPr>
            <p:ph type="title"/>
          </p:nvPr>
        </p:nvSpPr>
        <p:spPr/>
        <p:txBody>
          <a:bodyPr/>
          <a:lstStyle/>
          <a:p>
            <a:r>
              <a:rPr lang="en-US" dirty="0"/>
              <a:t>4.1.3 Entity Disambiguation	</a:t>
            </a:r>
          </a:p>
        </p:txBody>
      </p:sp>
      <p:sp>
        <p:nvSpPr>
          <p:cNvPr id="6" name="Content Placeholder 5">
            <a:extLst>
              <a:ext uri="{FF2B5EF4-FFF2-40B4-BE49-F238E27FC236}">
                <a16:creationId xmlns:a16="http://schemas.microsoft.com/office/drawing/2014/main" id="{D999641A-141D-AF4C-9D6C-6AD337715835}"/>
              </a:ext>
            </a:extLst>
          </p:cNvPr>
          <p:cNvSpPr>
            <a:spLocks noGrp="1"/>
          </p:cNvSpPr>
          <p:nvPr>
            <p:ph idx="1"/>
          </p:nvPr>
        </p:nvSpPr>
        <p:spPr/>
        <p:txBody>
          <a:bodyPr/>
          <a:lstStyle/>
          <a:p>
            <a:r>
              <a:rPr lang="en-US" dirty="0"/>
              <a:t>Task: Link a text mention in a document to an entry in a knowledge base (e.g., </a:t>
            </a:r>
            <a:r>
              <a:rPr lang="en-US" dirty="0" err="1"/>
              <a:t>WikiPedia</a:t>
            </a:r>
            <a:r>
              <a:rPr lang="en-US" dirty="0"/>
              <a:t> or </a:t>
            </a:r>
            <a:r>
              <a:rPr lang="en-US" dirty="0" err="1"/>
              <a:t>WikiData</a:t>
            </a:r>
            <a:r>
              <a:rPr lang="en-US" dirty="0"/>
              <a:t>)</a:t>
            </a:r>
          </a:p>
          <a:p>
            <a:pPr marL="457200" indent="-457200">
              <a:buFont typeface="Arial" panose="020B0604020202020204" pitchFamily="34" charset="0"/>
              <a:buChar char="•"/>
            </a:pPr>
            <a:r>
              <a:rPr lang="en-US" dirty="0"/>
              <a:t>Also called entity resolution and linking</a:t>
            </a:r>
          </a:p>
          <a:p>
            <a:r>
              <a:rPr lang="en-US" dirty="0"/>
              <a:t>Example: “Schindler is a Swiss industrial company. One of its main competitors is the American producer, Otis.”</a:t>
            </a:r>
          </a:p>
          <a:p>
            <a:endParaRPr lang="en-US" dirty="0"/>
          </a:p>
          <a:p>
            <a:endParaRPr lang="en-US" dirty="0"/>
          </a:p>
          <a:p>
            <a:pPr marL="457200" indent="-457200">
              <a:buFontTx/>
              <a:buChar char="-"/>
            </a:pPr>
            <a:endParaRPr lang="en-US" dirty="0"/>
          </a:p>
        </p:txBody>
      </p:sp>
      <p:sp>
        <p:nvSpPr>
          <p:cNvPr id="4" name="Footer Placeholder 3">
            <a:extLst>
              <a:ext uri="{FF2B5EF4-FFF2-40B4-BE49-F238E27FC236}">
                <a16:creationId xmlns:a16="http://schemas.microsoft.com/office/drawing/2014/main" id="{2604967F-2D17-254A-8837-49CD842C930B}"/>
              </a:ext>
            </a:extLst>
          </p:cNvPr>
          <p:cNvSpPr>
            <a:spLocks noGrp="1"/>
          </p:cNvSpPr>
          <p:nvPr>
            <p:ph type="ftr" sz="quarter" idx="10"/>
          </p:nvPr>
        </p:nvSpPr>
        <p:spPr/>
        <p:txBody>
          <a:bodyPr/>
          <a:lstStyle/>
          <a:p>
            <a:r>
              <a:rPr lang="fr-CH"/>
              <a:t>©2024, Karl Aberer, EPFL-IC, Laboratoire de systèmes d'informations répartis </a:t>
            </a:r>
            <a:endParaRPr lang="en-GB"/>
          </a:p>
        </p:txBody>
      </p:sp>
      <p:pic>
        <p:nvPicPr>
          <p:cNvPr id="8" name="Picture 7">
            <a:extLst>
              <a:ext uri="{FF2B5EF4-FFF2-40B4-BE49-F238E27FC236}">
                <a16:creationId xmlns:a16="http://schemas.microsoft.com/office/drawing/2014/main" id="{1FEB492E-A3D7-9F48-B777-DAFDBA72BA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03127" y="4874090"/>
            <a:ext cx="2952328" cy="2519239"/>
          </a:xfrm>
          <a:prstGeom prst="rect">
            <a:avLst/>
          </a:prstGeom>
        </p:spPr>
      </p:pic>
      <p:pic>
        <p:nvPicPr>
          <p:cNvPr id="10" name="Picture 9">
            <a:extLst>
              <a:ext uri="{FF2B5EF4-FFF2-40B4-BE49-F238E27FC236}">
                <a16:creationId xmlns:a16="http://schemas.microsoft.com/office/drawing/2014/main" id="{3C4E40F7-1AD4-C549-B7B9-F742B07608B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7866" y="4843981"/>
            <a:ext cx="3091074" cy="2655892"/>
          </a:xfrm>
          <a:prstGeom prst="rect">
            <a:avLst/>
          </a:prstGeom>
        </p:spPr>
      </p:pic>
      <p:sp>
        <p:nvSpPr>
          <p:cNvPr id="11" name="Line Callout 1 10">
            <a:extLst>
              <a:ext uri="{FF2B5EF4-FFF2-40B4-BE49-F238E27FC236}">
                <a16:creationId xmlns:a16="http://schemas.microsoft.com/office/drawing/2014/main" id="{C0510299-31ED-8040-B07B-E4FC0F1A5215}"/>
              </a:ext>
            </a:extLst>
          </p:cNvPr>
          <p:cNvSpPr/>
          <p:nvPr/>
        </p:nvSpPr>
        <p:spPr bwMode="auto">
          <a:xfrm>
            <a:off x="2123207" y="3456756"/>
            <a:ext cx="1886044" cy="504056"/>
          </a:xfrm>
          <a:prstGeom prst="borderCallout1">
            <a:avLst>
              <a:gd name="adj1" fmla="val 125229"/>
              <a:gd name="adj2" fmla="val 35934"/>
              <a:gd name="adj3" fmla="val 274190"/>
              <a:gd name="adj4" fmla="val 8042"/>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2"/>
              </a:solidFill>
              <a:effectLst/>
              <a:latin typeface="Tempus Sans ITC" pitchFamily="82" charset="0"/>
            </a:endParaRPr>
          </a:p>
        </p:txBody>
      </p:sp>
      <p:sp>
        <p:nvSpPr>
          <p:cNvPr id="12" name="Line Callout 1 11">
            <a:extLst>
              <a:ext uri="{FF2B5EF4-FFF2-40B4-BE49-F238E27FC236}">
                <a16:creationId xmlns:a16="http://schemas.microsoft.com/office/drawing/2014/main" id="{86496435-8B78-354E-AA6F-83C786B78CD3}"/>
              </a:ext>
            </a:extLst>
          </p:cNvPr>
          <p:cNvSpPr/>
          <p:nvPr/>
        </p:nvSpPr>
        <p:spPr bwMode="auto">
          <a:xfrm>
            <a:off x="8675935" y="3960812"/>
            <a:ext cx="1273512" cy="504056"/>
          </a:xfrm>
          <a:prstGeom prst="borderCallout1">
            <a:avLst>
              <a:gd name="adj1" fmla="val 125229"/>
              <a:gd name="adj2" fmla="val 35934"/>
              <a:gd name="adj3" fmla="val 175598"/>
              <a:gd name="adj4" fmla="val -37224"/>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2"/>
              </a:solidFill>
              <a:effectLst/>
              <a:latin typeface="Tempus Sans ITC" pitchFamily="82" charset="0"/>
            </a:endParaRPr>
          </a:p>
        </p:txBody>
      </p:sp>
    </p:spTree>
    <p:extLst>
      <p:ext uri="{BB962C8B-B14F-4D97-AF65-F5344CB8AC3E}">
        <p14:creationId xmlns:p14="http://schemas.microsoft.com/office/powerpoint/2010/main" val="11428941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46538-919F-B94D-A019-781BB551A351}"/>
              </a:ext>
            </a:extLst>
          </p:cNvPr>
          <p:cNvSpPr>
            <a:spLocks noGrp="1"/>
          </p:cNvSpPr>
          <p:nvPr>
            <p:ph type="title"/>
          </p:nvPr>
        </p:nvSpPr>
        <p:spPr/>
        <p:txBody>
          <a:bodyPr/>
          <a:lstStyle/>
          <a:p>
            <a:r>
              <a:rPr lang="en-US"/>
              <a:t>Challenge</a:t>
            </a:r>
          </a:p>
        </p:txBody>
      </p:sp>
      <p:sp>
        <p:nvSpPr>
          <p:cNvPr id="3" name="Content Placeholder 2">
            <a:extLst>
              <a:ext uri="{FF2B5EF4-FFF2-40B4-BE49-F238E27FC236}">
                <a16:creationId xmlns:a16="http://schemas.microsoft.com/office/drawing/2014/main" id="{BF270256-EE5A-9447-A7A2-5B07DD74AADB}"/>
              </a:ext>
            </a:extLst>
          </p:cNvPr>
          <p:cNvSpPr>
            <a:spLocks noGrp="1"/>
          </p:cNvSpPr>
          <p:nvPr>
            <p:ph idx="1"/>
          </p:nvPr>
        </p:nvSpPr>
        <p:spPr/>
        <p:txBody>
          <a:bodyPr/>
          <a:lstStyle/>
          <a:p>
            <a:r>
              <a:rPr lang="en-US"/>
              <a:t>Two problems</a:t>
            </a:r>
          </a:p>
          <a:p>
            <a:pPr marL="457200" indent="-457200">
              <a:buFontTx/>
              <a:buChar char="-"/>
            </a:pPr>
            <a:r>
              <a:rPr lang="en-US"/>
              <a:t>Homonyms: entities with the same name</a:t>
            </a:r>
          </a:p>
          <a:p>
            <a:pPr marL="457200" indent="-457200">
              <a:buFontTx/>
              <a:buChar char="-"/>
            </a:pPr>
            <a:r>
              <a:rPr lang="en-US"/>
              <a:t>Synonyms: different names for the same entity</a:t>
            </a:r>
          </a:p>
          <a:p>
            <a:endParaRPr lang="en-US"/>
          </a:p>
        </p:txBody>
      </p:sp>
      <p:sp>
        <p:nvSpPr>
          <p:cNvPr id="4" name="Footer Placeholder 3">
            <a:extLst>
              <a:ext uri="{FF2B5EF4-FFF2-40B4-BE49-F238E27FC236}">
                <a16:creationId xmlns:a16="http://schemas.microsoft.com/office/drawing/2014/main" id="{DB86DBAA-CB40-6A4A-9986-1A2055966F5D}"/>
              </a:ext>
            </a:extLst>
          </p:cNvPr>
          <p:cNvSpPr>
            <a:spLocks noGrp="1"/>
          </p:cNvSpPr>
          <p:nvPr>
            <p:ph type="ftr" sz="quarter" idx="10"/>
          </p:nvPr>
        </p:nvSpPr>
        <p:spPr/>
        <p:txBody>
          <a:bodyPr/>
          <a:lstStyle/>
          <a:p>
            <a:r>
              <a:rPr lang="fr-CH"/>
              <a:t>©2024, Karl Aberer, EPFL-IC, Laboratoire de systèmes d'informations répartis </a:t>
            </a:r>
            <a:endParaRPr lang="en-GB" dirty="0"/>
          </a:p>
        </p:txBody>
      </p:sp>
      <p:pic>
        <p:nvPicPr>
          <p:cNvPr id="6" name="Picture 5">
            <a:extLst>
              <a:ext uri="{FF2B5EF4-FFF2-40B4-BE49-F238E27FC236}">
                <a16:creationId xmlns:a16="http://schemas.microsoft.com/office/drawing/2014/main" id="{2FAD6C21-084E-E646-AB6D-6EFA129D7A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83647" y="3888804"/>
            <a:ext cx="3799830" cy="3086872"/>
          </a:xfrm>
          <a:prstGeom prst="rect">
            <a:avLst/>
          </a:prstGeom>
        </p:spPr>
      </p:pic>
      <p:pic>
        <p:nvPicPr>
          <p:cNvPr id="8" name="Picture 7">
            <a:extLst>
              <a:ext uri="{FF2B5EF4-FFF2-40B4-BE49-F238E27FC236}">
                <a16:creationId xmlns:a16="http://schemas.microsoft.com/office/drawing/2014/main" id="{D91571E2-73DA-1E49-94B0-6EB76201333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02725" y="3888804"/>
            <a:ext cx="3658515" cy="3086872"/>
          </a:xfrm>
          <a:prstGeom prst="rect">
            <a:avLst/>
          </a:prstGeom>
        </p:spPr>
      </p:pic>
    </p:spTree>
    <p:extLst>
      <p:ext uri="{BB962C8B-B14F-4D97-AF65-F5344CB8AC3E}">
        <p14:creationId xmlns:p14="http://schemas.microsoft.com/office/powerpoint/2010/main" val="31393495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1B7853-5DBA-1844-9E79-B6C8603CE031}"/>
              </a:ext>
            </a:extLst>
          </p:cNvPr>
          <p:cNvSpPr>
            <a:spLocks noGrp="1"/>
          </p:cNvSpPr>
          <p:nvPr>
            <p:ph type="title"/>
          </p:nvPr>
        </p:nvSpPr>
        <p:spPr/>
        <p:txBody>
          <a:bodyPr/>
          <a:lstStyle/>
          <a:p>
            <a:r>
              <a:rPr lang="en-US"/>
              <a:t>Sources of Information</a:t>
            </a:r>
          </a:p>
        </p:txBody>
      </p:sp>
      <p:sp>
        <p:nvSpPr>
          <p:cNvPr id="3" name="Content Placeholder 2">
            <a:extLst>
              <a:ext uri="{FF2B5EF4-FFF2-40B4-BE49-F238E27FC236}">
                <a16:creationId xmlns:a16="http://schemas.microsoft.com/office/drawing/2014/main" id="{963B643D-7CAB-2E40-8258-A63677A6EDDA}"/>
              </a:ext>
            </a:extLst>
          </p:cNvPr>
          <p:cNvSpPr>
            <a:spLocks noGrp="1"/>
          </p:cNvSpPr>
          <p:nvPr>
            <p:ph idx="1"/>
          </p:nvPr>
        </p:nvSpPr>
        <p:spPr/>
        <p:txBody>
          <a:bodyPr/>
          <a:lstStyle/>
          <a:p>
            <a:r>
              <a:rPr lang="en-US" b="1" dirty="0"/>
              <a:t>Local</a:t>
            </a:r>
            <a:r>
              <a:rPr lang="en-US" dirty="0"/>
              <a:t> information: textual similarity of a mention of the entity and the entry in the knowledge base</a:t>
            </a:r>
          </a:p>
          <a:p>
            <a:r>
              <a:rPr lang="en-US" dirty="0"/>
              <a:t>	Example: 	“Schindler” ≈ “Schindler’s list”</a:t>
            </a:r>
          </a:p>
          <a:p>
            <a:r>
              <a:rPr lang="en-US" dirty="0"/>
              <a:t>			”Schindler” ≈ “Schindler Group”</a:t>
            </a:r>
          </a:p>
          <a:p>
            <a:endParaRPr lang="en-US" dirty="0"/>
          </a:p>
          <a:p>
            <a:r>
              <a:rPr lang="en-US" b="1" dirty="0"/>
              <a:t>Global</a:t>
            </a:r>
            <a:r>
              <a:rPr lang="en-US" dirty="0"/>
              <a:t> information: coherence of different text mentions of potential entities within a document with respect to a knowledge base</a:t>
            </a:r>
          </a:p>
          <a:p>
            <a:r>
              <a:rPr lang="en-US" dirty="0"/>
              <a:t>	→ entity graph</a:t>
            </a:r>
          </a:p>
          <a:p>
            <a:endParaRPr lang="en-US" dirty="0"/>
          </a:p>
        </p:txBody>
      </p:sp>
      <p:sp>
        <p:nvSpPr>
          <p:cNvPr id="4" name="Footer Placeholder 3">
            <a:extLst>
              <a:ext uri="{FF2B5EF4-FFF2-40B4-BE49-F238E27FC236}">
                <a16:creationId xmlns:a16="http://schemas.microsoft.com/office/drawing/2014/main" id="{30DBE4F1-B72D-F145-AF5D-77B04EE079B6}"/>
              </a:ext>
            </a:extLst>
          </p:cNvPr>
          <p:cNvSpPr>
            <a:spLocks noGrp="1"/>
          </p:cNvSpPr>
          <p:nvPr>
            <p:ph type="ftr" sz="quarter" idx="10"/>
          </p:nvPr>
        </p:nvSpPr>
        <p:spPr/>
        <p:txBody>
          <a:bodyPr/>
          <a:lstStyle/>
          <a:p>
            <a:r>
              <a:rPr lang="fr-CH"/>
              <a:t>©2024, Karl Aberer, EPFL-IC, Laboratoire de systèmes d'informations répartis </a:t>
            </a:r>
            <a:endParaRPr lang="en-GB" dirty="0"/>
          </a:p>
        </p:txBody>
      </p:sp>
    </p:spTree>
    <p:extLst>
      <p:ext uri="{BB962C8B-B14F-4D97-AF65-F5344CB8AC3E}">
        <p14:creationId xmlns:p14="http://schemas.microsoft.com/office/powerpoint/2010/main" val="14779240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B1B62E-37E6-054D-B207-B088EF31C6D4}"/>
              </a:ext>
            </a:extLst>
          </p:cNvPr>
          <p:cNvSpPr>
            <a:spLocks noGrp="1"/>
          </p:cNvSpPr>
          <p:nvPr>
            <p:ph type="title"/>
          </p:nvPr>
        </p:nvSpPr>
        <p:spPr/>
        <p:txBody>
          <a:bodyPr/>
          <a:lstStyle/>
          <a:p>
            <a:r>
              <a:rPr lang="en-US"/>
              <a:t>Knowledge Graphs (Google 2012)</a:t>
            </a:r>
          </a:p>
        </p:txBody>
      </p:sp>
      <p:pic>
        <p:nvPicPr>
          <p:cNvPr id="6" name="Content Placeholder 5">
            <a:extLst>
              <a:ext uri="{FF2B5EF4-FFF2-40B4-BE49-F238E27FC236}">
                <a16:creationId xmlns:a16="http://schemas.microsoft.com/office/drawing/2014/main" id="{180CBFAB-C1D7-8F45-AB10-5E01C9FD3A87}"/>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43087" y="1656556"/>
            <a:ext cx="4368800" cy="4914900"/>
          </a:xfrm>
        </p:spPr>
      </p:pic>
      <p:sp>
        <p:nvSpPr>
          <p:cNvPr id="4" name="Footer Placeholder 3">
            <a:extLst>
              <a:ext uri="{FF2B5EF4-FFF2-40B4-BE49-F238E27FC236}">
                <a16:creationId xmlns:a16="http://schemas.microsoft.com/office/drawing/2014/main" id="{527B9304-908D-B941-A959-4554C42D3867}"/>
              </a:ext>
            </a:extLst>
          </p:cNvPr>
          <p:cNvSpPr>
            <a:spLocks noGrp="1"/>
          </p:cNvSpPr>
          <p:nvPr>
            <p:ph type="ftr" sz="quarter" idx="10"/>
          </p:nvPr>
        </p:nvSpPr>
        <p:spPr/>
        <p:txBody>
          <a:bodyPr/>
          <a:lstStyle/>
          <a:p>
            <a:r>
              <a:rPr lang="fr-CH"/>
              <a:t>©2024, Karl Aberer, EPFL-IC, Laboratoire de systèmes d'informations répartis </a:t>
            </a:r>
            <a:endParaRPr lang="en-GB" dirty="0"/>
          </a:p>
        </p:txBody>
      </p:sp>
      <p:pic>
        <p:nvPicPr>
          <p:cNvPr id="8" name="Picture 7">
            <a:extLst>
              <a:ext uri="{FF2B5EF4-FFF2-40B4-BE49-F238E27FC236}">
                <a16:creationId xmlns:a16="http://schemas.microsoft.com/office/drawing/2014/main" id="{D40A17C7-D31D-7B43-BAE7-205902A38CA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88767" y="1656556"/>
            <a:ext cx="4597400" cy="4940300"/>
          </a:xfrm>
          <a:prstGeom prst="rect">
            <a:avLst/>
          </a:prstGeom>
        </p:spPr>
      </p:pic>
    </p:spTree>
    <p:extLst>
      <p:ext uri="{BB962C8B-B14F-4D97-AF65-F5344CB8AC3E}">
        <p14:creationId xmlns:p14="http://schemas.microsoft.com/office/powerpoint/2010/main" val="202660019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AC5B5E-F4F6-3F48-A3A1-62CC45EB7D36}"/>
              </a:ext>
            </a:extLst>
          </p:cNvPr>
          <p:cNvSpPr>
            <a:spLocks noGrp="1"/>
          </p:cNvSpPr>
          <p:nvPr>
            <p:ph type="title"/>
          </p:nvPr>
        </p:nvSpPr>
        <p:spPr/>
        <p:txBody>
          <a:bodyPr/>
          <a:lstStyle/>
          <a:p>
            <a:r>
              <a:rPr lang="en-US" dirty="0"/>
              <a:t>Example Knowledge Graph</a:t>
            </a:r>
          </a:p>
        </p:txBody>
      </p:sp>
      <p:sp>
        <p:nvSpPr>
          <p:cNvPr id="4" name="Footer Placeholder 3">
            <a:extLst>
              <a:ext uri="{FF2B5EF4-FFF2-40B4-BE49-F238E27FC236}">
                <a16:creationId xmlns:a16="http://schemas.microsoft.com/office/drawing/2014/main" id="{A6B63287-9325-EB45-84E1-B6BB760E20C4}"/>
              </a:ext>
            </a:extLst>
          </p:cNvPr>
          <p:cNvSpPr>
            <a:spLocks noGrp="1"/>
          </p:cNvSpPr>
          <p:nvPr>
            <p:ph type="ftr" sz="quarter" idx="10"/>
          </p:nvPr>
        </p:nvSpPr>
        <p:spPr/>
        <p:txBody>
          <a:bodyPr/>
          <a:lstStyle/>
          <a:p>
            <a:r>
              <a:rPr lang="fr-CH"/>
              <a:t>©2024, Karl Aberer, EPFL-IC, Laboratoire de systèmes d'informations répartis </a:t>
            </a:r>
            <a:endParaRPr lang="en-GB" dirty="0"/>
          </a:p>
        </p:txBody>
      </p:sp>
      <p:sp>
        <p:nvSpPr>
          <p:cNvPr id="5" name="Oval 4">
            <a:extLst>
              <a:ext uri="{FF2B5EF4-FFF2-40B4-BE49-F238E27FC236}">
                <a16:creationId xmlns:a16="http://schemas.microsoft.com/office/drawing/2014/main" id="{DB1A5398-C1A0-9944-905B-556C68070022}"/>
              </a:ext>
            </a:extLst>
          </p:cNvPr>
          <p:cNvSpPr/>
          <p:nvPr/>
        </p:nvSpPr>
        <p:spPr bwMode="auto">
          <a:xfrm>
            <a:off x="1229336" y="2602010"/>
            <a:ext cx="2304256" cy="720080"/>
          </a:xfrm>
          <a:prstGeom prst="ellipse">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chemeClr val="tx2"/>
                </a:solidFill>
                <a:effectLst/>
                <a:latin typeface="Calibri" panose="020F0502020204030204" pitchFamily="34" charset="0"/>
                <a:cs typeface="Calibri" panose="020F0502020204030204" pitchFamily="34" charset="0"/>
              </a:rPr>
              <a:t>Schindler Holding</a:t>
            </a:r>
          </a:p>
        </p:txBody>
      </p:sp>
      <p:sp>
        <p:nvSpPr>
          <p:cNvPr id="6" name="Oval 5">
            <a:extLst>
              <a:ext uri="{FF2B5EF4-FFF2-40B4-BE49-F238E27FC236}">
                <a16:creationId xmlns:a16="http://schemas.microsoft.com/office/drawing/2014/main" id="{3EA9F978-FBAB-6C46-86E7-A192C77EAB45}"/>
              </a:ext>
            </a:extLst>
          </p:cNvPr>
          <p:cNvSpPr/>
          <p:nvPr/>
        </p:nvSpPr>
        <p:spPr bwMode="auto">
          <a:xfrm>
            <a:off x="1155738" y="5373513"/>
            <a:ext cx="2304256" cy="720080"/>
          </a:xfrm>
          <a:prstGeom prst="ellipse">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chemeClr val="tx2"/>
                </a:solidFill>
                <a:effectLst/>
                <a:latin typeface="Calibri" panose="020F0502020204030204" pitchFamily="34" charset="0"/>
                <a:cs typeface="Calibri" panose="020F0502020204030204" pitchFamily="34" charset="0"/>
              </a:rPr>
              <a:t>Otis Elevator Company</a:t>
            </a:r>
          </a:p>
        </p:txBody>
      </p:sp>
      <p:sp>
        <p:nvSpPr>
          <p:cNvPr id="9" name="Oval 8">
            <a:extLst>
              <a:ext uri="{FF2B5EF4-FFF2-40B4-BE49-F238E27FC236}">
                <a16:creationId xmlns:a16="http://schemas.microsoft.com/office/drawing/2014/main" id="{0D4A7FC3-9389-294D-93DD-715941B6B17A}"/>
              </a:ext>
            </a:extLst>
          </p:cNvPr>
          <p:cNvSpPr/>
          <p:nvPr/>
        </p:nvSpPr>
        <p:spPr bwMode="auto">
          <a:xfrm>
            <a:off x="4334410" y="5418367"/>
            <a:ext cx="2304256" cy="720080"/>
          </a:xfrm>
          <a:prstGeom prst="ellipse">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chemeClr val="tx2"/>
                </a:solidFill>
                <a:effectLst/>
                <a:latin typeface="Calibri" panose="020F0502020204030204" pitchFamily="34" charset="0"/>
                <a:cs typeface="Calibri" panose="020F0502020204030204" pitchFamily="34" charset="0"/>
              </a:rPr>
              <a:t>Otis, Colorado</a:t>
            </a:r>
          </a:p>
        </p:txBody>
      </p:sp>
      <p:sp>
        <p:nvSpPr>
          <p:cNvPr id="11" name="Oval 10">
            <a:extLst>
              <a:ext uri="{FF2B5EF4-FFF2-40B4-BE49-F238E27FC236}">
                <a16:creationId xmlns:a16="http://schemas.microsoft.com/office/drawing/2014/main" id="{0EF8A98C-D49E-514E-850B-1BAB8C8FD17B}"/>
              </a:ext>
            </a:extLst>
          </p:cNvPr>
          <p:cNvSpPr/>
          <p:nvPr/>
        </p:nvSpPr>
        <p:spPr bwMode="auto">
          <a:xfrm>
            <a:off x="4334410" y="2635898"/>
            <a:ext cx="2304256" cy="720080"/>
          </a:xfrm>
          <a:prstGeom prst="ellipse">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chemeClr val="tx2"/>
                </a:solidFill>
                <a:effectLst/>
                <a:latin typeface="Calibri" panose="020F0502020204030204" pitchFamily="34" charset="0"/>
                <a:cs typeface="Calibri" panose="020F0502020204030204" pitchFamily="34" charset="0"/>
              </a:rPr>
              <a:t>Schindler’s List</a:t>
            </a:r>
          </a:p>
        </p:txBody>
      </p:sp>
      <p:cxnSp>
        <p:nvCxnSpPr>
          <p:cNvPr id="13" name="Straight Arrow Connector 12">
            <a:extLst>
              <a:ext uri="{FF2B5EF4-FFF2-40B4-BE49-F238E27FC236}">
                <a16:creationId xmlns:a16="http://schemas.microsoft.com/office/drawing/2014/main" id="{CBBE0E90-1F64-CF4C-AD51-986240EC6F29}"/>
              </a:ext>
            </a:extLst>
          </p:cNvPr>
          <p:cNvCxnSpPr>
            <a:cxnSpLocks/>
            <a:endCxn id="6" idx="7"/>
          </p:cNvCxnSpPr>
          <p:nvPr/>
        </p:nvCxnSpPr>
        <p:spPr bwMode="auto">
          <a:xfrm flipH="1">
            <a:off x="3122544" y="3216637"/>
            <a:ext cx="59738" cy="2262329"/>
          </a:xfrm>
          <a:prstGeom prst="straightConnector1">
            <a:avLst/>
          </a:prstGeom>
          <a:solidFill>
            <a:schemeClr val="accent1"/>
          </a:solidFill>
          <a:ln w="19050" cap="flat" cmpd="sng" algn="ctr">
            <a:solidFill>
              <a:schemeClr val="tx1"/>
            </a:solidFill>
            <a:prstDash val="solid"/>
            <a:round/>
            <a:headEnd type="none" w="lg" len="lg"/>
            <a:tailEnd type="triangle" w="lg" len="lg"/>
          </a:ln>
          <a:effectLst/>
        </p:spPr>
      </p:cxnSp>
      <p:cxnSp>
        <p:nvCxnSpPr>
          <p:cNvPr id="14" name="Straight Arrow Connector 13">
            <a:extLst>
              <a:ext uri="{FF2B5EF4-FFF2-40B4-BE49-F238E27FC236}">
                <a16:creationId xmlns:a16="http://schemas.microsoft.com/office/drawing/2014/main" id="{626B3E62-5EBC-F64A-90EA-C604F21BEC71}"/>
              </a:ext>
            </a:extLst>
          </p:cNvPr>
          <p:cNvCxnSpPr>
            <a:cxnSpLocks/>
            <a:stCxn id="6" idx="1"/>
            <a:endCxn id="5" idx="3"/>
          </p:cNvCxnSpPr>
          <p:nvPr/>
        </p:nvCxnSpPr>
        <p:spPr bwMode="auto">
          <a:xfrm flipV="1">
            <a:off x="1493188" y="3216637"/>
            <a:ext cx="73598" cy="2262329"/>
          </a:xfrm>
          <a:prstGeom prst="straightConnector1">
            <a:avLst/>
          </a:prstGeom>
          <a:solidFill>
            <a:schemeClr val="accent1"/>
          </a:solidFill>
          <a:ln w="19050" cap="flat" cmpd="sng" algn="ctr">
            <a:solidFill>
              <a:schemeClr val="tx1"/>
            </a:solidFill>
            <a:prstDash val="solid"/>
            <a:round/>
            <a:headEnd type="none" w="lg" len="lg"/>
            <a:tailEnd type="triangle" w="lg" len="lg"/>
          </a:ln>
          <a:effectLst/>
        </p:spPr>
      </p:cxnSp>
      <p:sp>
        <p:nvSpPr>
          <p:cNvPr id="17" name="Oval 16">
            <a:extLst>
              <a:ext uri="{FF2B5EF4-FFF2-40B4-BE49-F238E27FC236}">
                <a16:creationId xmlns:a16="http://schemas.microsoft.com/office/drawing/2014/main" id="{7FDFAED5-F53C-5A40-AD5A-6B3162796C05}"/>
              </a:ext>
            </a:extLst>
          </p:cNvPr>
          <p:cNvSpPr/>
          <p:nvPr/>
        </p:nvSpPr>
        <p:spPr bwMode="auto">
          <a:xfrm>
            <a:off x="7827325" y="3711663"/>
            <a:ext cx="2304256" cy="720080"/>
          </a:xfrm>
          <a:prstGeom prst="ellipse">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chemeClr val="tx2"/>
                </a:solidFill>
                <a:effectLst/>
                <a:latin typeface="Calibri" panose="020F0502020204030204" pitchFamily="34" charset="0"/>
                <a:cs typeface="Calibri" panose="020F0502020204030204" pitchFamily="34" charset="0"/>
              </a:rPr>
              <a:t>Switzerland</a:t>
            </a:r>
          </a:p>
        </p:txBody>
      </p:sp>
      <p:cxnSp>
        <p:nvCxnSpPr>
          <p:cNvPr id="18" name="Straight Arrow Connector 17">
            <a:extLst>
              <a:ext uri="{FF2B5EF4-FFF2-40B4-BE49-F238E27FC236}">
                <a16:creationId xmlns:a16="http://schemas.microsoft.com/office/drawing/2014/main" id="{DE73A050-5C05-1A48-90F4-7DD24C5D3FD5}"/>
              </a:ext>
            </a:extLst>
          </p:cNvPr>
          <p:cNvCxnSpPr>
            <a:cxnSpLocks/>
            <a:stCxn id="5" idx="5"/>
            <a:endCxn id="17" idx="2"/>
          </p:cNvCxnSpPr>
          <p:nvPr/>
        </p:nvCxnSpPr>
        <p:spPr bwMode="auto">
          <a:xfrm>
            <a:off x="3196142" y="3216637"/>
            <a:ext cx="4631183" cy="855066"/>
          </a:xfrm>
          <a:prstGeom prst="straightConnector1">
            <a:avLst/>
          </a:prstGeom>
          <a:solidFill>
            <a:schemeClr val="accent1"/>
          </a:solidFill>
          <a:ln w="19050" cap="flat" cmpd="sng" algn="ctr">
            <a:solidFill>
              <a:schemeClr val="tx1"/>
            </a:solidFill>
            <a:prstDash val="solid"/>
            <a:round/>
            <a:headEnd type="none" w="lg" len="lg"/>
            <a:tailEnd type="triangle" w="lg" len="lg"/>
          </a:ln>
          <a:effectLst/>
        </p:spPr>
      </p:cxnSp>
      <p:sp>
        <p:nvSpPr>
          <p:cNvPr id="30" name="Oval 29">
            <a:extLst>
              <a:ext uri="{FF2B5EF4-FFF2-40B4-BE49-F238E27FC236}">
                <a16:creationId xmlns:a16="http://schemas.microsoft.com/office/drawing/2014/main" id="{1D438DA8-57B3-6148-A05B-844A3F66068A}"/>
              </a:ext>
            </a:extLst>
          </p:cNvPr>
          <p:cNvSpPr/>
          <p:nvPr/>
        </p:nvSpPr>
        <p:spPr bwMode="auto">
          <a:xfrm>
            <a:off x="7841185" y="4736226"/>
            <a:ext cx="2304256" cy="720080"/>
          </a:xfrm>
          <a:prstGeom prst="ellipse">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2"/>
                </a:solidFill>
                <a:effectLst/>
                <a:latin typeface="Calibri" panose="020F0502020204030204" pitchFamily="34" charset="0"/>
                <a:cs typeface="Calibri" panose="020F0502020204030204" pitchFamily="34" charset="0"/>
              </a:rPr>
              <a:t>American</a:t>
            </a:r>
          </a:p>
        </p:txBody>
      </p:sp>
      <p:cxnSp>
        <p:nvCxnSpPr>
          <p:cNvPr id="32" name="Straight Arrow Connector 31">
            <a:extLst>
              <a:ext uri="{FF2B5EF4-FFF2-40B4-BE49-F238E27FC236}">
                <a16:creationId xmlns:a16="http://schemas.microsoft.com/office/drawing/2014/main" id="{4E73CE3C-57D9-F844-879C-1FEDFA0D2DCB}"/>
              </a:ext>
            </a:extLst>
          </p:cNvPr>
          <p:cNvCxnSpPr>
            <a:cxnSpLocks/>
            <a:stCxn id="6" idx="7"/>
            <a:endCxn id="30" idx="2"/>
          </p:cNvCxnSpPr>
          <p:nvPr/>
        </p:nvCxnSpPr>
        <p:spPr bwMode="auto">
          <a:xfrm flipV="1">
            <a:off x="3122544" y="5096266"/>
            <a:ext cx="4718641" cy="382700"/>
          </a:xfrm>
          <a:prstGeom prst="straightConnector1">
            <a:avLst/>
          </a:prstGeom>
          <a:solidFill>
            <a:schemeClr val="accent1"/>
          </a:solidFill>
          <a:ln w="19050" cap="flat" cmpd="sng" algn="ctr">
            <a:solidFill>
              <a:schemeClr val="tx1"/>
            </a:solidFill>
            <a:prstDash val="solid"/>
            <a:round/>
            <a:headEnd type="none" w="lg" len="lg"/>
            <a:tailEnd type="triangle" w="lg" len="lg"/>
          </a:ln>
          <a:effectLst/>
        </p:spPr>
      </p:cxnSp>
      <p:cxnSp>
        <p:nvCxnSpPr>
          <p:cNvPr id="38" name="Straight Arrow Connector 37">
            <a:extLst>
              <a:ext uri="{FF2B5EF4-FFF2-40B4-BE49-F238E27FC236}">
                <a16:creationId xmlns:a16="http://schemas.microsoft.com/office/drawing/2014/main" id="{B8348DBD-D8F7-514B-9451-B5C0D23FE833}"/>
              </a:ext>
            </a:extLst>
          </p:cNvPr>
          <p:cNvCxnSpPr>
            <a:cxnSpLocks/>
            <a:stCxn id="9" idx="6"/>
            <a:endCxn id="30" idx="2"/>
          </p:cNvCxnSpPr>
          <p:nvPr/>
        </p:nvCxnSpPr>
        <p:spPr bwMode="auto">
          <a:xfrm flipV="1">
            <a:off x="6638666" y="5096266"/>
            <a:ext cx="1202519" cy="682141"/>
          </a:xfrm>
          <a:prstGeom prst="straightConnector1">
            <a:avLst/>
          </a:prstGeom>
          <a:solidFill>
            <a:schemeClr val="accent1"/>
          </a:solidFill>
          <a:ln w="19050" cap="flat" cmpd="sng" algn="ctr">
            <a:solidFill>
              <a:schemeClr val="tx1"/>
            </a:solidFill>
            <a:prstDash val="solid"/>
            <a:round/>
            <a:headEnd type="none" w="lg" len="lg"/>
            <a:tailEnd type="triangle" w="lg" len="lg"/>
          </a:ln>
          <a:effectLst/>
        </p:spPr>
      </p:cxnSp>
      <p:cxnSp>
        <p:nvCxnSpPr>
          <p:cNvPr id="75" name="Straight Arrow Connector 74">
            <a:extLst>
              <a:ext uri="{FF2B5EF4-FFF2-40B4-BE49-F238E27FC236}">
                <a16:creationId xmlns:a16="http://schemas.microsoft.com/office/drawing/2014/main" id="{C5389338-A1CC-2E42-BBCE-F670F100F6F9}"/>
              </a:ext>
            </a:extLst>
          </p:cNvPr>
          <p:cNvCxnSpPr>
            <a:cxnSpLocks/>
            <a:stCxn id="11" idx="5"/>
            <a:endCxn id="30" idx="2"/>
          </p:cNvCxnSpPr>
          <p:nvPr/>
        </p:nvCxnSpPr>
        <p:spPr bwMode="auto">
          <a:xfrm>
            <a:off x="6301216" y="3250525"/>
            <a:ext cx="1539969" cy="1845741"/>
          </a:xfrm>
          <a:prstGeom prst="straightConnector1">
            <a:avLst/>
          </a:prstGeom>
          <a:solidFill>
            <a:schemeClr val="accent1"/>
          </a:solidFill>
          <a:ln w="19050" cap="flat" cmpd="sng" algn="ctr">
            <a:solidFill>
              <a:schemeClr val="tx1"/>
            </a:solidFill>
            <a:prstDash val="solid"/>
            <a:round/>
            <a:headEnd type="none" w="lg" len="lg"/>
            <a:tailEnd type="triangle" w="lg" len="lg"/>
          </a:ln>
          <a:effectLst/>
        </p:spPr>
      </p:cxnSp>
      <p:sp>
        <p:nvSpPr>
          <p:cNvPr id="94" name="TextBox 93">
            <a:extLst>
              <a:ext uri="{FF2B5EF4-FFF2-40B4-BE49-F238E27FC236}">
                <a16:creationId xmlns:a16="http://schemas.microsoft.com/office/drawing/2014/main" id="{BDCB8950-01E1-634F-9EC4-D1327AC2D282}"/>
              </a:ext>
            </a:extLst>
          </p:cNvPr>
          <p:cNvSpPr txBox="1"/>
          <p:nvPr/>
        </p:nvSpPr>
        <p:spPr>
          <a:xfrm>
            <a:off x="3218638" y="4176841"/>
            <a:ext cx="4081054" cy="400110"/>
          </a:xfrm>
          <a:prstGeom prst="rect">
            <a:avLst/>
          </a:prstGeom>
          <a:noFill/>
        </p:spPr>
        <p:txBody>
          <a:bodyPr wrap="none" rtlCol="0">
            <a:spAutoFit/>
          </a:bodyPr>
          <a:lstStyle/>
          <a:p>
            <a:r>
              <a:rPr lang="en-US" sz="2000" dirty="0">
                <a:latin typeface="Calibri" panose="020F0502020204030204" pitchFamily="34" charset="0"/>
                <a:cs typeface="Calibri" panose="020F0502020204030204" pitchFamily="34" charset="0"/>
              </a:rPr>
              <a:t>Relationships in the knowledge graph</a:t>
            </a:r>
          </a:p>
        </p:txBody>
      </p:sp>
    </p:spTree>
    <p:extLst>
      <p:ext uri="{BB962C8B-B14F-4D97-AF65-F5344CB8AC3E}">
        <p14:creationId xmlns:p14="http://schemas.microsoft.com/office/powerpoint/2010/main" val="83633221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AC5B5E-F4F6-3F48-A3A1-62CC45EB7D36}"/>
              </a:ext>
            </a:extLst>
          </p:cNvPr>
          <p:cNvSpPr>
            <a:spLocks noGrp="1"/>
          </p:cNvSpPr>
          <p:nvPr>
            <p:ph type="title"/>
          </p:nvPr>
        </p:nvSpPr>
        <p:spPr/>
        <p:txBody>
          <a:bodyPr/>
          <a:lstStyle/>
          <a:p>
            <a:r>
              <a:rPr lang="en-US" dirty="0"/>
              <a:t>Entity Graph</a:t>
            </a:r>
          </a:p>
        </p:txBody>
      </p:sp>
      <p:sp>
        <p:nvSpPr>
          <p:cNvPr id="4" name="Footer Placeholder 3">
            <a:extLst>
              <a:ext uri="{FF2B5EF4-FFF2-40B4-BE49-F238E27FC236}">
                <a16:creationId xmlns:a16="http://schemas.microsoft.com/office/drawing/2014/main" id="{A6B63287-9325-EB45-84E1-B6BB760E20C4}"/>
              </a:ext>
            </a:extLst>
          </p:cNvPr>
          <p:cNvSpPr>
            <a:spLocks noGrp="1"/>
          </p:cNvSpPr>
          <p:nvPr>
            <p:ph type="ftr" sz="quarter" idx="10"/>
          </p:nvPr>
        </p:nvSpPr>
        <p:spPr/>
        <p:txBody>
          <a:bodyPr/>
          <a:lstStyle/>
          <a:p>
            <a:r>
              <a:rPr lang="fr-CH"/>
              <a:t>©2024, Karl Aberer, EPFL-IC, Laboratoire de systèmes d'informations répartis </a:t>
            </a:r>
            <a:endParaRPr lang="en-GB" dirty="0"/>
          </a:p>
        </p:txBody>
      </p:sp>
      <p:sp>
        <p:nvSpPr>
          <p:cNvPr id="5" name="Oval 4">
            <a:extLst>
              <a:ext uri="{FF2B5EF4-FFF2-40B4-BE49-F238E27FC236}">
                <a16:creationId xmlns:a16="http://schemas.microsoft.com/office/drawing/2014/main" id="{DB1A5398-C1A0-9944-905B-556C68070022}"/>
              </a:ext>
            </a:extLst>
          </p:cNvPr>
          <p:cNvSpPr/>
          <p:nvPr/>
        </p:nvSpPr>
        <p:spPr bwMode="auto">
          <a:xfrm>
            <a:off x="1229336" y="2602010"/>
            <a:ext cx="2304256" cy="720080"/>
          </a:xfrm>
          <a:prstGeom prst="ellipse">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chemeClr val="tx2"/>
                </a:solidFill>
                <a:effectLst/>
                <a:latin typeface="Calibri" panose="020F0502020204030204" pitchFamily="34" charset="0"/>
                <a:cs typeface="Calibri" panose="020F0502020204030204" pitchFamily="34" charset="0"/>
              </a:rPr>
              <a:t>Schindler Holding</a:t>
            </a:r>
          </a:p>
        </p:txBody>
      </p:sp>
      <p:sp>
        <p:nvSpPr>
          <p:cNvPr id="6" name="Oval 5">
            <a:extLst>
              <a:ext uri="{FF2B5EF4-FFF2-40B4-BE49-F238E27FC236}">
                <a16:creationId xmlns:a16="http://schemas.microsoft.com/office/drawing/2014/main" id="{3EA9F978-FBAB-6C46-86E7-A192C77EAB45}"/>
              </a:ext>
            </a:extLst>
          </p:cNvPr>
          <p:cNvSpPr/>
          <p:nvPr/>
        </p:nvSpPr>
        <p:spPr bwMode="auto">
          <a:xfrm>
            <a:off x="1155738" y="5373513"/>
            <a:ext cx="2304256" cy="720080"/>
          </a:xfrm>
          <a:prstGeom prst="ellipse">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chemeClr val="tx2"/>
                </a:solidFill>
                <a:effectLst/>
                <a:latin typeface="Calibri" panose="020F0502020204030204" pitchFamily="34" charset="0"/>
                <a:cs typeface="Calibri" panose="020F0502020204030204" pitchFamily="34" charset="0"/>
              </a:rPr>
              <a:t>Otis Elevator Company</a:t>
            </a:r>
          </a:p>
        </p:txBody>
      </p:sp>
      <p:sp>
        <p:nvSpPr>
          <p:cNvPr id="9" name="Oval 8">
            <a:extLst>
              <a:ext uri="{FF2B5EF4-FFF2-40B4-BE49-F238E27FC236}">
                <a16:creationId xmlns:a16="http://schemas.microsoft.com/office/drawing/2014/main" id="{0D4A7FC3-9389-294D-93DD-715941B6B17A}"/>
              </a:ext>
            </a:extLst>
          </p:cNvPr>
          <p:cNvSpPr/>
          <p:nvPr/>
        </p:nvSpPr>
        <p:spPr bwMode="auto">
          <a:xfrm>
            <a:off x="4334410" y="5418367"/>
            <a:ext cx="2304256" cy="720080"/>
          </a:xfrm>
          <a:prstGeom prst="ellipse">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chemeClr val="tx2"/>
                </a:solidFill>
                <a:effectLst/>
                <a:latin typeface="Calibri" panose="020F0502020204030204" pitchFamily="34" charset="0"/>
                <a:cs typeface="Calibri" panose="020F0502020204030204" pitchFamily="34" charset="0"/>
              </a:rPr>
              <a:t>Otis, Colorado</a:t>
            </a:r>
          </a:p>
        </p:txBody>
      </p:sp>
      <p:sp>
        <p:nvSpPr>
          <p:cNvPr id="11" name="Oval 10">
            <a:extLst>
              <a:ext uri="{FF2B5EF4-FFF2-40B4-BE49-F238E27FC236}">
                <a16:creationId xmlns:a16="http://schemas.microsoft.com/office/drawing/2014/main" id="{0EF8A98C-D49E-514E-850B-1BAB8C8FD17B}"/>
              </a:ext>
            </a:extLst>
          </p:cNvPr>
          <p:cNvSpPr/>
          <p:nvPr/>
        </p:nvSpPr>
        <p:spPr bwMode="auto">
          <a:xfrm>
            <a:off x="4334410" y="2635898"/>
            <a:ext cx="2304256" cy="720080"/>
          </a:xfrm>
          <a:prstGeom prst="ellipse">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chemeClr val="tx2"/>
                </a:solidFill>
                <a:effectLst/>
                <a:latin typeface="Calibri" panose="020F0502020204030204" pitchFamily="34" charset="0"/>
                <a:cs typeface="Calibri" panose="020F0502020204030204" pitchFamily="34" charset="0"/>
              </a:rPr>
              <a:t>Schindler’s List</a:t>
            </a:r>
          </a:p>
        </p:txBody>
      </p:sp>
      <p:cxnSp>
        <p:nvCxnSpPr>
          <p:cNvPr id="13" name="Straight Arrow Connector 12">
            <a:extLst>
              <a:ext uri="{FF2B5EF4-FFF2-40B4-BE49-F238E27FC236}">
                <a16:creationId xmlns:a16="http://schemas.microsoft.com/office/drawing/2014/main" id="{CBBE0E90-1F64-CF4C-AD51-986240EC6F29}"/>
              </a:ext>
            </a:extLst>
          </p:cNvPr>
          <p:cNvCxnSpPr>
            <a:cxnSpLocks/>
            <a:endCxn id="6" idx="7"/>
          </p:cNvCxnSpPr>
          <p:nvPr/>
        </p:nvCxnSpPr>
        <p:spPr bwMode="auto">
          <a:xfrm flipH="1">
            <a:off x="3122544" y="3216637"/>
            <a:ext cx="59738" cy="2262329"/>
          </a:xfrm>
          <a:prstGeom prst="straightConnector1">
            <a:avLst/>
          </a:prstGeom>
          <a:solidFill>
            <a:schemeClr val="accent1"/>
          </a:solidFill>
          <a:ln w="19050" cap="flat" cmpd="sng" algn="ctr">
            <a:solidFill>
              <a:schemeClr val="tx1"/>
            </a:solidFill>
            <a:prstDash val="solid"/>
            <a:round/>
            <a:headEnd type="none" w="lg" len="lg"/>
            <a:tailEnd type="triangle" w="lg" len="lg"/>
          </a:ln>
          <a:effectLst/>
        </p:spPr>
      </p:cxnSp>
      <p:cxnSp>
        <p:nvCxnSpPr>
          <p:cNvPr id="14" name="Straight Arrow Connector 13">
            <a:extLst>
              <a:ext uri="{FF2B5EF4-FFF2-40B4-BE49-F238E27FC236}">
                <a16:creationId xmlns:a16="http://schemas.microsoft.com/office/drawing/2014/main" id="{626B3E62-5EBC-F64A-90EA-C604F21BEC71}"/>
              </a:ext>
            </a:extLst>
          </p:cNvPr>
          <p:cNvCxnSpPr>
            <a:cxnSpLocks/>
            <a:stCxn id="6" idx="1"/>
            <a:endCxn id="5" idx="3"/>
          </p:cNvCxnSpPr>
          <p:nvPr/>
        </p:nvCxnSpPr>
        <p:spPr bwMode="auto">
          <a:xfrm flipV="1">
            <a:off x="1493188" y="3216637"/>
            <a:ext cx="73598" cy="2262329"/>
          </a:xfrm>
          <a:prstGeom prst="straightConnector1">
            <a:avLst/>
          </a:prstGeom>
          <a:solidFill>
            <a:schemeClr val="accent1"/>
          </a:solidFill>
          <a:ln w="19050" cap="flat" cmpd="sng" algn="ctr">
            <a:solidFill>
              <a:schemeClr val="tx1"/>
            </a:solidFill>
            <a:prstDash val="solid"/>
            <a:round/>
            <a:headEnd type="none" w="lg" len="lg"/>
            <a:tailEnd type="triangle" w="lg" len="lg"/>
          </a:ln>
          <a:effectLst/>
        </p:spPr>
      </p:cxnSp>
      <p:sp>
        <p:nvSpPr>
          <p:cNvPr id="17" name="Oval 16">
            <a:extLst>
              <a:ext uri="{FF2B5EF4-FFF2-40B4-BE49-F238E27FC236}">
                <a16:creationId xmlns:a16="http://schemas.microsoft.com/office/drawing/2014/main" id="{7FDFAED5-F53C-5A40-AD5A-6B3162796C05}"/>
              </a:ext>
            </a:extLst>
          </p:cNvPr>
          <p:cNvSpPr/>
          <p:nvPr/>
        </p:nvSpPr>
        <p:spPr bwMode="auto">
          <a:xfrm>
            <a:off x="7827325" y="3711663"/>
            <a:ext cx="2304256" cy="720080"/>
          </a:xfrm>
          <a:prstGeom prst="ellipse">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chemeClr val="tx2"/>
                </a:solidFill>
                <a:effectLst/>
                <a:latin typeface="Calibri" panose="020F0502020204030204" pitchFamily="34" charset="0"/>
                <a:cs typeface="Calibri" panose="020F0502020204030204" pitchFamily="34" charset="0"/>
              </a:rPr>
              <a:t>Switzerland</a:t>
            </a:r>
          </a:p>
        </p:txBody>
      </p:sp>
      <p:cxnSp>
        <p:nvCxnSpPr>
          <p:cNvPr id="18" name="Straight Arrow Connector 17">
            <a:extLst>
              <a:ext uri="{FF2B5EF4-FFF2-40B4-BE49-F238E27FC236}">
                <a16:creationId xmlns:a16="http://schemas.microsoft.com/office/drawing/2014/main" id="{DE73A050-5C05-1A48-90F4-7DD24C5D3FD5}"/>
              </a:ext>
            </a:extLst>
          </p:cNvPr>
          <p:cNvCxnSpPr>
            <a:cxnSpLocks/>
            <a:stCxn id="5" idx="5"/>
            <a:endCxn id="17" idx="2"/>
          </p:cNvCxnSpPr>
          <p:nvPr/>
        </p:nvCxnSpPr>
        <p:spPr bwMode="auto">
          <a:xfrm>
            <a:off x="3196142" y="3216637"/>
            <a:ext cx="4631183" cy="855066"/>
          </a:xfrm>
          <a:prstGeom prst="straightConnector1">
            <a:avLst/>
          </a:prstGeom>
          <a:solidFill>
            <a:schemeClr val="accent1"/>
          </a:solidFill>
          <a:ln w="19050" cap="flat" cmpd="sng" algn="ctr">
            <a:solidFill>
              <a:schemeClr val="tx1"/>
            </a:solidFill>
            <a:prstDash val="solid"/>
            <a:round/>
            <a:headEnd type="none" w="lg" len="lg"/>
            <a:tailEnd type="triangle" w="lg" len="lg"/>
          </a:ln>
          <a:effectLst/>
        </p:spPr>
      </p:cxnSp>
      <p:sp>
        <p:nvSpPr>
          <p:cNvPr id="27" name="TextBox 26">
            <a:extLst>
              <a:ext uri="{FF2B5EF4-FFF2-40B4-BE49-F238E27FC236}">
                <a16:creationId xmlns:a16="http://schemas.microsoft.com/office/drawing/2014/main" id="{868EDD3D-6046-CD45-9397-70FC006612D5}"/>
              </a:ext>
            </a:extLst>
          </p:cNvPr>
          <p:cNvSpPr txBox="1"/>
          <p:nvPr/>
        </p:nvSpPr>
        <p:spPr>
          <a:xfrm>
            <a:off x="8547159" y="2907963"/>
            <a:ext cx="878447" cy="369332"/>
          </a:xfrm>
          <a:prstGeom prst="rect">
            <a:avLst/>
          </a:prstGeom>
          <a:noFill/>
        </p:spPr>
        <p:txBody>
          <a:bodyPr wrap="none" rtlCol="0">
            <a:spAutoFit/>
          </a:bodyPr>
          <a:lstStyle/>
          <a:p>
            <a:r>
              <a:rPr lang="en-US" sz="1800" i="1">
                <a:latin typeface="Calibri" panose="020F0502020204030204" pitchFamily="34" charset="0"/>
                <a:cs typeface="Calibri" panose="020F0502020204030204" pitchFamily="34" charset="0"/>
              </a:rPr>
              <a:t>“Swiss”</a:t>
            </a:r>
          </a:p>
        </p:txBody>
      </p:sp>
      <p:sp>
        <p:nvSpPr>
          <p:cNvPr id="30" name="Oval 29">
            <a:extLst>
              <a:ext uri="{FF2B5EF4-FFF2-40B4-BE49-F238E27FC236}">
                <a16:creationId xmlns:a16="http://schemas.microsoft.com/office/drawing/2014/main" id="{1D438DA8-57B3-6148-A05B-844A3F66068A}"/>
              </a:ext>
            </a:extLst>
          </p:cNvPr>
          <p:cNvSpPr/>
          <p:nvPr/>
        </p:nvSpPr>
        <p:spPr bwMode="auto">
          <a:xfrm>
            <a:off x="7841185" y="4736226"/>
            <a:ext cx="2304256" cy="720080"/>
          </a:xfrm>
          <a:prstGeom prst="ellipse">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2"/>
                </a:solidFill>
                <a:effectLst/>
                <a:latin typeface="Calibri" panose="020F0502020204030204" pitchFamily="34" charset="0"/>
                <a:cs typeface="Calibri" panose="020F0502020204030204" pitchFamily="34" charset="0"/>
              </a:rPr>
              <a:t>American</a:t>
            </a:r>
          </a:p>
        </p:txBody>
      </p:sp>
      <p:sp>
        <p:nvSpPr>
          <p:cNvPr id="31" name="TextBox 30">
            <a:extLst>
              <a:ext uri="{FF2B5EF4-FFF2-40B4-BE49-F238E27FC236}">
                <a16:creationId xmlns:a16="http://schemas.microsoft.com/office/drawing/2014/main" id="{96524658-F30E-AB42-9A46-5C21F2292D13}"/>
              </a:ext>
            </a:extLst>
          </p:cNvPr>
          <p:cNvSpPr txBox="1"/>
          <p:nvPr/>
        </p:nvSpPr>
        <p:spPr>
          <a:xfrm>
            <a:off x="8367404" y="6075340"/>
            <a:ext cx="1251818" cy="369332"/>
          </a:xfrm>
          <a:prstGeom prst="rect">
            <a:avLst/>
          </a:prstGeom>
          <a:noFill/>
        </p:spPr>
        <p:txBody>
          <a:bodyPr wrap="none" rtlCol="0">
            <a:spAutoFit/>
          </a:bodyPr>
          <a:lstStyle/>
          <a:p>
            <a:r>
              <a:rPr lang="en-US" sz="1800" i="1">
                <a:latin typeface="Calibri" panose="020F0502020204030204" pitchFamily="34" charset="0"/>
                <a:cs typeface="Calibri" panose="020F0502020204030204" pitchFamily="34" charset="0"/>
              </a:rPr>
              <a:t>“American”</a:t>
            </a:r>
          </a:p>
        </p:txBody>
      </p:sp>
      <p:cxnSp>
        <p:nvCxnSpPr>
          <p:cNvPr id="32" name="Straight Arrow Connector 31">
            <a:extLst>
              <a:ext uri="{FF2B5EF4-FFF2-40B4-BE49-F238E27FC236}">
                <a16:creationId xmlns:a16="http://schemas.microsoft.com/office/drawing/2014/main" id="{4E73CE3C-57D9-F844-879C-1FEDFA0D2DCB}"/>
              </a:ext>
            </a:extLst>
          </p:cNvPr>
          <p:cNvCxnSpPr>
            <a:cxnSpLocks/>
            <a:stCxn id="6" idx="7"/>
            <a:endCxn id="30" idx="2"/>
          </p:cNvCxnSpPr>
          <p:nvPr/>
        </p:nvCxnSpPr>
        <p:spPr bwMode="auto">
          <a:xfrm flipV="1">
            <a:off x="3122544" y="5096266"/>
            <a:ext cx="4718641" cy="382700"/>
          </a:xfrm>
          <a:prstGeom prst="straightConnector1">
            <a:avLst/>
          </a:prstGeom>
          <a:solidFill>
            <a:schemeClr val="accent1"/>
          </a:solidFill>
          <a:ln w="19050" cap="flat" cmpd="sng" algn="ctr">
            <a:solidFill>
              <a:schemeClr val="tx1"/>
            </a:solidFill>
            <a:prstDash val="solid"/>
            <a:round/>
            <a:headEnd type="none" w="lg" len="lg"/>
            <a:tailEnd type="triangle" w="lg" len="lg"/>
          </a:ln>
          <a:effectLst/>
        </p:spPr>
      </p:cxnSp>
      <p:cxnSp>
        <p:nvCxnSpPr>
          <p:cNvPr id="38" name="Straight Arrow Connector 37">
            <a:extLst>
              <a:ext uri="{FF2B5EF4-FFF2-40B4-BE49-F238E27FC236}">
                <a16:creationId xmlns:a16="http://schemas.microsoft.com/office/drawing/2014/main" id="{B8348DBD-D8F7-514B-9451-B5C0D23FE833}"/>
              </a:ext>
            </a:extLst>
          </p:cNvPr>
          <p:cNvCxnSpPr>
            <a:cxnSpLocks/>
            <a:stCxn id="9" idx="6"/>
            <a:endCxn id="30" idx="2"/>
          </p:cNvCxnSpPr>
          <p:nvPr/>
        </p:nvCxnSpPr>
        <p:spPr bwMode="auto">
          <a:xfrm flipV="1">
            <a:off x="6638666" y="5096266"/>
            <a:ext cx="1202519" cy="682141"/>
          </a:xfrm>
          <a:prstGeom prst="straightConnector1">
            <a:avLst/>
          </a:prstGeom>
          <a:solidFill>
            <a:schemeClr val="accent1"/>
          </a:solidFill>
          <a:ln w="19050" cap="flat" cmpd="sng" algn="ctr">
            <a:solidFill>
              <a:schemeClr val="tx1"/>
            </a:solidFill>
            <a:prstDash val="solid"/>
            <a:round/>
            <a:headEnd type="none" w="lg" len="lg"/>
            <a:tailEnd type="triangle" w="lg" len="lg"/>
          </a:ln>
          <a:effectLst/>
        </p:spPr>
      </p:cxnSp>
      <p:cxnSp>
        <p:nvCxnSpPr>
          <p:cNvPr id="75" name="Straight Arrow Connector 74">
            <a:extLst>
              <a:ext uri="{FF2B5EF4-FFF2-40B4-BE49-F238E27FC236}">
                <a16:creationId xmlns:a16="http://schemas.microsoft.com/office/drawing/2014/main" id="{C5389338-A1CC-2E42-BBCE-F670F100F6F9}"/>
              </a:ext>
            </a:extLst>
          </p:cNvPr>
          <p:cNvCxnSpPr>
            <a:cxnSpLocks/>
            <a:stCxn id="11" idx="5"/>
            <a:endCxn id="30" idx="2"/>
          </p:cNvCxnSpPr>
          <p:nvPr/>
        </p:nvCxnSpPr>
        <p:spPr bwMode="auto">
          <a:xfrm>
            <a:off x="6301216" y="3250525"/>
            <a:ext cx="1539969" cy="1845741"/>
          </a:xfrm>
          <a:prstGeom prst="straightConnector1">
            <a:avLst/>
          </a:prstGeom>
          <a:solidFill>
            <a:schemeClr val="accent1"/>
          </a:solidFill>
          <a:ln w="19050" cap="flat" cmpd="sng" algn="ctr">
            <a:solidFill>
              <a:schemeClr val="tx1"/>
            </a:solidFill>
            <a:prstDash val="solid"/>
            <a:round/>
            <a:headEnd type="none" w="lg" len="lg"/>
            <a:tailEnd type="triangle" w="lg" len="lg"/>
          </a:ln>
          <a:effectLst/>
        </p:spPr>
      </p:cxnSp>
      <p:cxnSp>
        <p:nvCxnSpPr>
          <p:cNvPr id="80" name="Straight Arrow Connector 79">
            <a:extLst>
              <a:ext uri="{FF2B5EF4-FFF2-40B4-BE49-F238E27FC236}">
                <a16:creationId xmlns:a16="http://schemas.microsoft.com/office/drawing/2014/main" id="{933CC590-9B8A-714E-BF26-03D926E324B4}"/>
              </a:ext>
            </a:extLst>
          </p:cNvPr>
          <p:cNvCxnSpPr>
            <a:cxnSpLocks/>
            <a:endCxn id="9" idx="4"/>
          </p:cNvCxnSpPr>
          <p:nvPr/>
        </p:nvCxnSpPr>
        <p:spPr bwMode="auto">
          <a:xfrm flipV="1">
            <a:off x="3860542" y="6138447"/>
            <a:ext cx="1625996" cy="857107"/>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83" name="Straight Arrow Connector 82">
            <a:extLst>
              <a:ext uri="{FF2B5EF4-FFF2-40B4-BE49-F238E27FC236}">
                <a16:creationId xmlns:a16="http://schemas.microsoft.com/office/drawing/2014/main" id="{5D230328-6806-244A-8BE8-B064E9A59460}"/>
              </a:ext>
            </a:extLst>
          </p:cNvPr>
          <p:cNvCxnSpPr>
            <a:cxnSpLocks/>
            <a:endCxn id="11" idx="0"/>
          </p:cNvCxnSpPr>
          <p:nvPr/>
        </p:nvCxnSpPr>
        <p:spPr bwMode="auto">
          <a:xfrm>
            <a:off x="3924616" y="1796129"/>
            <a:ext cx="1561922" cy="839769"/>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86" name="Straight Arrow Connector 85">
            <a:extLst>
              <a:ext uri="{FF2B5EF4-FFF2-40B4-BE49-F238E27FC236}">
                <a16:creationId xmlns:a16="http://schemas.microsoft.com/office/drawing/2014/main" id="{7F23563D-6FBB-7542-ADB4-D4E541100441}"/>
              </a:ext>
            </a:extLst>
          </p:cNvPr>
          <p:cNvCxnSpPr>
            <a:cxnSpLocks/>
            <a:endCxn id="5" idx="0"/>
          </p:cNvCxnSpPr>
          <p:nvPr/>
        </p:nvCxnSpPr>
        <p:spPr bwMode="auto">
          <a:xfrm flipH="1">
            <a:off x="2381464" y="1796129"/>
            <a:ext cx="1543152" cy="805881"/>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95" name="Straight Arrow Connector 94">
            <a:extLst>
              <a:ext uri="{FF2B5EF4-FFF2-40B4-BE49-F238E27FC236}">
                <a16:creationId xmlns:a16="http://schemas.microsoft.com/office/drawing/2014/main" id="{70B1B599-5B74-534D-899E-53328423B889}"/>
              </a:ext>
            </a:extLst>
          </p:cNvPr>
          <p:cNvCxnSpPr>
            <a:cxnSpLocks/>
            <a:stCxn id="27" idx="2"/>
            <a:endCxn id="17" idx="0"/>
          </p:cNvCxnSpPr>
          <p:nvPr/>
        </p:nvCxnSpPr>
        <p:spPr bwMode="auto">
          <a:xfrm flipH="1">
            <a:off x="8979453" y="3277295"/>
            <a:ext cx="6930" cy="434368"/>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99" name="Straight Arrow Connector 98">
            <a:extLst>
              <a:ext uri="{FF2B5EF4-FFF2-40B4-BE49-F238E27FC236}">
                <a16:creationId xmlns:a16="http://schemas.microsoft.com/office/drawing/2014/main" id="{39616F31-399C-DD47-8B1D-F5484EA4F7AC}"/>
              </a:ext>
            </a:extLst>
          </p:cNvPr>
          <p:cNvCxnSpPr>
            <a:cxnSpLocks/>
            <a:stCxn id="31" idx="0"/>
            <a:endCxn id="30" idx="4"/>
          </p:cNvCxnSpPr>
          <p:nvPr/>
        </p:nvCxnSpPr>
        <p:spPr bwMode="auto">
          <a:xfrm flipV="1">
            <a:off x="8993313" y="5456306"/>
            <a:ext cx="0" cy="619034"/>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102" name="TextBox 101">
            <a:extLst>
              <a:ext uri="{FF2B5EF4-FFF2-40B4-BE49-F238E27FC236}">
                <a16:creationId xmlns:a16="http://schemas.microsoft.com/office/drawing/2014/main" id="{8B345C88-BB39-8F40-8432-2D7654798267}"/>
              </a:ext>
            </a:extLst>
          </p:cNvPr>
          <p:cNvSpPr txBox="1"/>
          <p:nvPr/>
        </p:nvSpPr>
        <p:spPr>
          <a:xfrm>
            <a:off x="5045516" y="6721180"/>
            <a:ext cx="5902004" cy="707886"/>
          </a:xfrm>
          <a:prstGeom prst="rect">
            <a:avLst/>
          </a:prstGeom>
          <a:noFill/>
        </p:spPr>
        <p:txBody>
          <a:bodyPr wrap="square" rtlCol="0">
            <a:spAutoFit/>
          </a:bodyPr>
          <a:lstStyle/>
          <a:p>
            <a:pPr algn="l"/>
            <a:r>
              <a:rPr lang="en-US" sz="2000" dirty="0">
                <a:latin typeface="Calibri" panose="020F0502020204030204" pitchFamily="34" charset="0"/>
                <a:cs typeface="Calibri" panose="020F0502020204030204" pitchFamily="34" charset="0"/>
              </a:rPr>
              <a:t>Possible interpretations of mention m in the knowledge base by a concept c using local information</a:t>
            </a:r>
          </a:p>
        </p:txBody>
      </p:sp>
      <p:sp>
        <p:nvSpPr>
          <p:cNvPr id="3" name="Rectangle 2">
            <a:extLst>
              <a:ext uri="{FF2B5EF4-FFF2-40B4-BE49-F238E27FC236}">
                <a16:creationId xmlns:a16="http://schemas.microsoft.com/office/drawing/2014/main" id="{EAF5F212-5CE5-2B41-A2D1-1B1F86A9239A}"/>
              </a:ext>
            </a:extLst>
          </p:cNvPr>
          <p:cNvSpPr/>
          <p:nvPr/>
        </p:nvSpPr>
        <p:spPr>
          <a:xfrm>
            <a:off x="5481864" y="627140"/>
            <a:ext cx="6087798" cy="707886"/>
          </a:xfrm>
          <a:prstGeom prst="rect">
            <a:avLst/>
          </a:prstGeom>
        </p:spPr>
        <p:txBody>
          <a:bodyPr wrap="square">
            <a:spAutoFit/>
          </a:bodyPr>
          <a:lstStyle/>
          <a:p>
            <a:r>
              <a:rPr lang="en-US" sz="2000" dirty="0">
                <a:latin typeface="Calibri" panose="020F0502020204030204" pitchFamily="34" charset="0"/>
                <a:cs typeface="Calibri" panose="020F0502020204030204" pitchFamily="34" charset="0"/>
              </a:rPr>
              <a:t>“</a:t>
            </a:r>
            <a:r>
              <a:rPr lang="en-US" sz="2000" b="1" dirty="0">
                <a:latin typeface="Calibri" panose="020F0502020204030204" pitchFamily="34" charset="0"/>
                <a:cs typeface="Calibri" panose="020F0502020204030204" pitchFamily="34" charset="0"/>
              </a:rPr>
              <a:t>Schindler</a:t>
            </a:r>
            <a:r>
              <a:rPr lang="en-US" sz="2000" dirty="0">
                <a:latin typeface="Calibri" panose="020F0502020204030204" pitchFamily="34" charset="0"/>
                <a:cs typeface="Calibri" panose="020F0502020204030204" pitchFamily="34" charset="0"/>
              </a:rPr>
              <a:t> is a </a:t>
            </a:r>
            <a:r>
              <a:rPr lang="en-US" sz="2000" i="1" dirty="0">
                <a:latin typeface="Calibri" panose="020F0502020204030204" pitchFamily="34" charset="0"/>
                <a:cs typeface="Calibri" panose="020F0502020204030204" pitchFamily="34" charset="0"/>
              </a:rPr>
              <a:t>Swiss</a:t>
            </a:r>
            <a:r>
              <a:rPr lang="en-US" sz="2000" dirty="0">
                <a:latin typeface="Calibri" panose="020F0502020204030204" pitchFamily="34" charset="0"/>
                <a:cs typeface="Calibri" panose="020F0502020204030204" pitchFamily="34" charset="0"/>
              </a:rPr>
              <a:t> industrial company. One of its main competitors is the </a:t>
            </a:r>
            <a:r>
              <a:rPr lang="en-US" sz="2000" i="1" dirty="0">
                <a:latin typeface="Calibri" panose="020F0502020204030204" pitchFamily="34" charset="0"/>
                <a:cs typeface="Calibri" panose="020F0502020204030204" pitchFamily="34" charset="0"/>
              </a:rPr>
              <a:t>American</a:t>
            </a:r>
            <a:r>
              <a:rPr lang="en-US" sz="2000" dirty="0">
                <a:latin typeface="Calibri" panose="020F0502020204030204" pitchFamily="34" charset="0"/>
                <a:cs typeface="Calibri" panose="020F0502020204030204" pitchFamily="34" charset="0"/>
              </a:rPr>
              <a:t> producer, </a:t>
            </a:r>
            <a:r>
              <a:rPr lang="en-US" sz="2000" b="1" dirty="0">
                <a:latin typeface="Calibri" panose="020F0502020204030204" pitchFamily="34" charset="0"/>
                <a:cs typeface="Calibri" panose="020F0502020204030204" pitchFamily="34" charset="0"/>
              </a:rPr>
              <a:t>Otis</a:t>
            </a:r>
            <a:r>
              <a:rPr lang="en-US" sz="2000" dirty="0">
                <a:latin typeface="Calibri" panose="020F0502020204030204" pitchFamily="34" charset="0"/>
                <a:cs typeface="Calibri" panose="020F0502020204030204" pitchFamily="34" charset="0"/>
              </a:rPr>
              <a:t>.”</a:t>
            </a:r>
          </a:p>
        </p:txBody>
      </p:sp>
      <p:sp>
        <p:nvSpPr>
          <p:cNvPr id="8" name="TextBox 7">
            <a:extLst>
              <a:ext uri="{FF2B5EF4-FFF2-40B4-BE49-F238E27FC236}">
                <a16:creationId xmlns:a16="http://schemas.microsoft.com/office/drawing/2014/main" id="{2FA96165-7AED-C65B-7A11-A6257AC4CAA7}"/>
              </a:ext>
            </a:extLst>
          </p:cNvPr>
          <p:cNvSpPr txBox="1"/>
          <p:nvPr/>
        </p:nvSpPr>
        <p:spPr>
          <a:xfrm>
            <a:off x="721407" y="2214170"/>
            <a:ext cx="1582484" cy="400110"/>
          </a:xfrm>
          <a:prstGeom prst="rect">
            <a:avLst/>
          </a:prstGeom>
          <a:noFill/>
        </p:spPr>
        <p:txBody>
          <a:bodyPr wrap="none" rtlCol="0">
            <a:spAutoFit/>
          </a:bodyPr>
          <a:lstStyle/>
          <a:p>
            <a:r>
              <a:rPr lang="en-US" sz="2000" dirty="0">
                <a:latin typeface="Calibri" panose="020F0502020204030204" pitchFamily="34" charset="0"/>
                <a:cs typeface="Calibri" panose="020F0502020204030204" pitchFamily="34" charset="0"/>
              </a:rPr>
              <a:t>e</a:t>
            </a:r>
            <a:r>
              <a:rPr lang="en-US" sz="2000" baseline="-25000" dirty="0">
                <a:latin typeface="Calibri" panose="020F0502020204030204" pitchFamily="34" charset="0"/>
                <a:cs typeface="Calibri" panose="020F0502020204030204" pitchFamily="34" charset="0"/>
              </a:rPr>
              <a:t>11</a:t>
            </a:r>
            <a:r>
              <a:rPr lang="en-US" sz="2000" dirty="0">
                <a:latin typeface="Calibri" panose="020F0502020204030204" pitchFamily="34" charset="0"/>
                <a:cs typeface="Calibri" panose="020F0502020204030204" pitchFamily="34" charset="0"/>
              </a:rPr>
              <a:t> = (c</a:t>
            </a:r>
            <a:r>
              <a:rPr lang="en-US" sz="2000" baseline="-25000" dirty="0">
                <a:latin typeface="Calibri" panose="020F0502020204030204" pitchFamily="34" charset="0"/>
                <a:cs typeface="Calibri" panose="020F0502020204030204" pitchFamily="34" charset="0"/>
              </a:rPr>
              <a:t>11</a:t>
            </a:r>
            <a:r>
              <a:rPr lang="en-US" sz="2000" dirty="0">
                <a:latin typeface="Calibri" panose="020F0502020204030204" pitchFamily="34" charset="0"/>
                <a:cs typeface="Calibri" panose="020F0502020204030204" pitchFamily="34" charset="0"/>
              </a:rPr>
              <a:t>, m</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a:t>
            </a:r>
          </a:p>
        </p:txBody>
      </p:sp>
      <p:sp>
        <p:nvSpPr>
          <p:cNvPr id="10" name="TextBox 9">
            <a:extLst>
              <a:ext uri="{FF2B5EF4-FFF2-40B4-BE49-F238E27FC236}">
                <a16:creationId xmlns:a16="http://schemas.microsoft.com/office/drawing/2014/main" id="{CB91558A-230D-88A1-0C93-7BBEFD572B55}"/>
              </a:ext>
            </a:extLst>
          </p:cNvPr>
          <p:cNvSpPr txBox="1"/>
          <p:nvPr/>
        </p:nvSpPr>
        <p:spPr>
          <a:xfrm>
            <a:off x="5359957" y="2206721"/>
            <a:ext cx="1582484" cy="400110"/>
          </a:xfrm>
          <a:prstGeom prst="rect">
            <a:avLst/>
          </a:prstGeom>
          <a:noFill/>
        </p:spPr>
        <p:txBody>
          <a:bodyPr wrap="none" rtlCol="0">
            <a:spAutoFit/>
          </a:bodyPr>
          <a:lstStyle/>
          <a:p>
            <a:r>
              <a:rPr lang="en-US" sz="2000" dirty="0">
                <a:latin typeface="Calibri" panose="020F0502020204030204" pitchFamily="34" charset="0"/>
                <a:cs typeface="Calibri" panose="020F0502020204030204" pitchFamily="34" charset="0"/>
              </a:rPr>
              <a:t>e</a:t>
            </a:r>
            <a:r>
              <a:rPr lang="en-US" sz="2000" baseline="-25000" dirty="0">
                <a:latin typeface="Calibri" panose="020F0502020204030204" pitchFamily="34" charset="0"/>
                <a:cs typeface="Calibri" panose="020F0502020204030204" pitchFamily="34" charset="0"/>
              </a:rPr>
              <a:t>12</a:t>
            </a:r>
            <a:r>
              <a:rPr lang="en-US" sz="2000" dirty="0">
                <a:latin typeface="Calibri" panose="020F0502020204030204" pitchFamily="34" charset="0"/>
                <a:cs typeface="Calibri" panose="020F0502020204030204" pitchFamily="34" charset="0"/>
              </a:rPr>
              <a:t> = (c</a:t>
            </a:r>
            <a:r>
              <a:rPr lang="en-US" sz="2000" baseline="-25000" dirty="0">
                <a:latin typeface="Calibri" panose="020F0502020204030204" pitchFamily="34" charset="0"/>
                <a:cs typeface="Calibri" panose="020F0502020204030204" pitchFamily="34" charset="0"/>
              </a:rPr>
              <a:t>12</a:t>
            </a:r>
            <a:r>
              <a:rPr lang="en-US" sz="2000" dirty="0">
                <a:latin typeface="Calibri" panose="020F0502020204030204" pitchFamily="34" charset="0"/>
                <a:cs typeface="Calibri" panose="020F0502020204030204" pitchFamily="34" charset="0"/>
              </a:rPr>
              <a:t>, m</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a:t>
            </a:r>
          </a:p>
        </p:txBody>
      </p:sp>
      <p:sp>
        <p:nvSpPr>
          <p:cNvPr id="12" name="TextBox 11">
            <a:extLst>
              <a:ext uri="{FF2B5EF4-FFF2-40B4-BE49-F238E27FC236}">
                <a16:creationId xmlns:a16="http://schemas.microsoft.com/office/drawing/2014/main" id="{0A31AEED-CAD8-4D70-9641-3851E9A24C3E}"/>
              </a:ext>
            </a:extLst>
          </p:cNvPr>
          <p:cNvSpPr txBox="1"/>
          <p:nvPr/>
        </p:nvSpPr>
        <p:spPr>
          <a:xfrm>
            <a:off x="3246656" y="6995554"/>
            <a:ext cx="1227772" cy="369332"/>
          </a:xfrm>
          <a:prstGeom prst="rect">
            <a:avLst/>
          </a:prstGeom>
          <a:noFill/>
        </p:spPr>
        <p:txBody>
          <a:bodyPr wrap="none" rtlCol="0">
            <a:spAutoFit/>
          </a:bodyPr>
          <a:lstStyle/>
          <a:p>
            <a:r>
              <a:rPr lang="en-US" sz="1800" i="1" dirty="0">
                <a:latin typeface="Calibri" panose="020F0502020204030204" pitchFamily="34" charset="0"/>
                <a:cs typeface="Calibri" panose="020F0502020204030204" pitchFamily="34" charset="0"/>
              </a:rPr>
              <a:t>m</a:t>
            </a:r>
            <a:r>
              <a:rPr lang="en-US" sz="1800" i="1" baseline="-25000" dirty="0">
                <a:latin typeface="Calibri" panose="020F0502020204030204" pitchFamily="34" charset="0"/>
                <a:cs typeface="Calibri" panose="020F0502020204030204" pitchFamily="34" charset="0"/>
              </a:rPr>
              <a:t>2</a:t>
            </a:r>
            <a:r>
              <a:rPr lang="en-US" sz="1800" i="1" dirty="0">
                <a:latin typeface="Calibri" panose="020F0502020204030204" pitchFamily="34" charset="0"/>
                <a:cs typeface="Calibri" panose="020F0502020204030204" pitchFamily="34" charset="0"/>
              </a:rPr>
              <a:t> = “Otis”</a:t>
            </a:r>
          </a:p>
        </p:txBody>
      </p:sp>
      <p:cxnSp>
        <p:nvCxnSpPr>
          <p:cNvPr id="15" name="Straight Arrow Connector 14">
            <a:extLst>
              <a:ext uri="{FF2B5EF4-FFF2-40B4-BE49-F238E27FC236}">
                <a16:creationId xmlns:a16="http://schemas.microsoft.com/office/drawing/2014/main" id="{63CD940F-D9DF-5357-B28B-DAF28345D635}"/>
              </a:ext>
            </a:extLst>
          </p:cNvPr>
          <p:cNvCxnSpPr>
            <a:stCxn id="12" idx="0"/>
          </p:cNvCxnSpPr>
          <p:nvPr/>
        </p:nvCxnSpPr>
        <p:spPr bwMode="auto">
          <a:xfrm flipH="1" flipV="1">
            <a:off x="2307866" y="6093593"/>
            <a:ext cx="1552676" cy="901961"/>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16" name="TextBox 15">
            <a:extLst>
              <a:ext uri="{FF2B5EF4-FFF2-40B4-BE49-F238E27FC236}">
                <a16:creationId xmlns:a16="http://schemas.microsoft.com/office/drawing/2014/main" id="{D3F0491D-D9A0-9EAB-C322-DD90A781A2EC}"/>
              </a:ext>
            </a:extLst>
          </p:cNvPr>
          <p:cNvSpPr txBox="1"/>
          <p:nvPr/>
        </p:nvSpPr>
        <p:spPr>
          <a:xfrm>
            <a:off x="1191752" y="6037331"/>
            <a:ext cx="1295547" cy="400110"/>
          </a:xfrm>
          <a:prstGeom prst="rect">
            <a:avLst/>
          </a:prstGeom>
          <a:noFill/>
        </p:spPr>
        <p:txBody>
          <a:bodyPr wrap="none" rtlCol="0">
            <a:spAutoFit/>
          </a:bodyPr>
          <a:lstStyle/>
          <a:p>
            <a:r>
              <a:rPr lang="en-US" sz="2000" dirty="0">
                <a:latin typeface="Calibri" panose="020F0502020204030204" pitchFamily="34" charset="0"/>
                <a:cs typeface="Calibri" panose="020F0502020204030204" pitchFamily="34" charset="0"/>
              </a:rPr>
              <a:t>s = (c</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m</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a:t>
            </a:r>
          </a:p>
        </p:txBody>
      </p:sp>
      <p:sp>
        <p:nvSpPr>
          <p:cNvPr id="7" name="TextBox 6">
            <a:extLst>
              <a:ext uri="{FF2B5EF4-FFF2-40B4-BE49-F238E27FC236}">
                <a16:creationId xmlns:a16="http://schemas.microsoft.com/office/drawing/2014/main" id="{B4E44549-A5DB-3CC8-BA75-FB9E7EEFF073}"/>
              </a:ext>
            </a:extLst>
          </p:cNvPr>
          <p:cNvSpPr txBox="1"/>
          <p:nvPr/>
        </p:nvSpPr>
        <p:spPr>
          <a:xfrm>
            <a:off x="3064124" y="1426797"/>
            <a:ext cx="1720984" cy="369332"/>
          </a:xfrm>
          <a:prstGeom prst="rect">
            <a:avLst/>
          </a:prstGeom>
          <a:noFill/>
        </p:spPr>
        <p:txBody>
          <a:bodyPr wrap="none" rtlCol="0">
            <a:spAutoFit/>
          </a:bodyPr>
          <a:lstStyle/>
          <a:p>
            <a:r>
              <a:rPr lang="en-US" sz="1800" i="1" dirty="0">
                <a:latin typeface="Calibri" panose="020F0502020204030204" pitchFamily="34" charset="0"/>
                <a:cs typeface="Calibri" panose="020F0502020204030204" pitchFamily="34" charset="0"/>
              </a:rPr>
              <a:t>m</a:t>
            </a:r>
            <a:r>
              <a:rPr lang="en-US" sz="1800" i="1" baseline="-25000" dirty="0">
                <a:latin typeface="Calibri" panose="020F0502020204030204" pitchFamily="34" charset="0"/>
                <a:cs typeface="Calibri" panose="020F0502020204030204" pitchFamily="34" charset="0"/>
              </a:rPr>
              <a:t>1</a:t>
            </a:r>
            <a:r>
              <a:rPr lang="en-US" sz="1800" i="1" dirty="0">
                <a:latin typeface="Calibri" panose="020F0502020204030204" pitchFamily="34" charset="0"/>
                <a:cs typeface="Calibri" panose="020F0502020204030204" pitchFamily="34" charset="0"/>
              </a:rPr>
              <a:t> = “Schindler”</a:t>
            </a:r>
          </a:p>
        </p:txBody>
      </p:sp>
    </p:spTree>
    <p:extLst>
      <p:ext uri="{BB962C8B-B14F-4D97-AF65-F5344CB8AC3E}">
        <p14:creationId xmlns:p14="http://schemas.microsoft.com/office/powerpoint/2010/main" val="185351559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AC5B5E-F4F6-3F48-A3A1-62CC45EB7D36}"/>
              </a:ext>
            </a:extLst>
          </p:cNvPr>
          <p:cNvSpPr>
            <a:spLocks noGrp="1"/>
          </p:cNvSpPr>
          <p:nvPr>
            <p:ph type="title"/>
          </p:nvPr>
        </p:nvSpPr>
        <p:spPr/>
        <p:txBody>
          <a:bodyPr/>
          <a:lstStyle/>
          <a:p>
            <a:r>
              <a:rPr lang="en-US"/>
              <a:t>Entity Graph</a:t>
            </a:r>
          </a:p>
        </p:txBody>
      </p:sp>
      <p:sp>
        <p:nvSpPr>
          <p:cNvPr id="4" name="Footer Placeholder 3">
            <a:extLst>
              <a:ext uri="{FF2B5EF4-FFF2-40B4-BE49-F238E27FC236}">
                <a16:creationId xmlns:a16="http://schemas.microsoft.com/office/drawing/2014/main" id="{A6B63287-9325-EB45-84E1-B6BB760E20C4}"/>
              </a:ext>
            </a:extLst>
          </p:cNvPr>
          <p:cNvSpPr>
            <a:spLocks noGrp="1"/>
          </p:cNvSpPr>
          <p:nvPr>
            <p:ph type="ftr" sz="quarter" idx="10"/>
          </p:nvPr>
        </p:nvSpPr>
        <p:spPr/>
        <p:txBody>
          <a:bodyPr/>
          <a:lstStyle/>
          <a:p>
            <a:r>
              <a:rPr lang="fr-CH"/>
              <a:t>©2024, Karl Aberer, EPFL-IC, Laboratoire de systèmes d'informations répartis </a:t>
            </a:r>
            <a:endParaRPr lang="en-GB" dirty="0"/>
          </a:p>
        </p:txBody>
      </p:sp>
      <p:sp>
        <p:nvSpPr>
          <p:cNvPr id="5" name="Oval 4">
            <a:extLst>
              <a:ext uri="{FF2B5EF4-FFF2-40B4-BE49-F238E27FC236}">
                <a16:creationId xmlns:a16="http://schemas.microsoft.com/office/drawing/2014/main" id="{DB1A5398-C1A0-9944-905B-556C68070022}"/>
              </a:ext>
            </a:extLst>
          </p:cNvPr>
          <p:cNvSpPr/>
          <p:nvPr/>
        </p:nvSpPr>
        <p:spPr bwMode="auto">
          <a:xfrm>
            <a:off x="1229336" y="2602010"/>
            <a:ext cx="2304256" cy="720080"/>
          </a:xfrm>
          <a:prstGeom prst="ellipse">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chemeClr val="tx2"/>
                </a:solidFill>
                <a:effectLst/>
                <a:latin typeface="Calibri" panose="020F0502020204030204" pitchFamily="34" charset="0"/>
                <a:cs typeface="Calibri" panose="020F0502020204030204" pitchFamily="34" charset="0"/>
              </a:rPr>
              <a:t>Schindler Holding</a:t>
            </a:r>
          </a:p>
        </p:txBody>
      </p:sp>
      <p:sp>
        <p:nvSpPr>
          <p:cNvPr id="6" name="Oval 5">
            <a:extLst>
              <a:ext uri="{FF2B5EF4-FFF2-40B4-BE49-F238E27FC236}">
                <a16:creationId xmlns:a16="http://schemas.microsoft.com/office/drawing/2014/main" id="{3EA9F978-FBAB-6C46-86E7-A192C77EAB45}"/>
              </a:ext>
            </a:extLst>
          </p:cNvPr>
          <p:cNvSpPr/>
          <p:nvPr/>
        </p:nvSpPr>
        <p:spPr bwMode="auto">
          <a:xfrm>
            <a:off x="1155738" y="5373513"/>
            <a:ext cx="2304256" cy="720080"/>
          </a:xfrm>
          <a:prstGeom prst="ellipse">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chemeClr val="tx2"/>
                </a:solidFill>
                <a:effectLst/>
                <a:latin typeface="Calibri" panose="020F0502020204030204" pitchFamily="34" charset="0"/>
                <a:cs typeface="Calibri" panose="020F0502020204030204" pitchFamily="34" charset="0"/>
              </a:rPr>
              <a:t>Otis Elevator Company</a:t>
            </a:r>
          </a:p>
        </p:txBody>
      </p:sp>
      <p:sp>
        <p:nvSpPr>
          <p:cNvPr id="9" name="Oval 8">
            <a:extLst>
              <a:ext uri="{FF2B5EF4-FFF2-40B4-BE49-F238E27FC236}">
                <a16:creationId xmlns:a16="http://schemas.microsoft.com/office/drawing/2014/main" id="{0D4A7FC3-9389-294D-93DD-715941B6B17A}"/>
              </a:ext>
            </a:extLst>
          </p:cNvPr>
          <p:cNvSpPr/>
          <p:nvPr/>
        </p:nvSpPr>
        <p:spPr bwMode="auto">
          <a:xfrm>
            <a:off x="4334410" y="5418367"/>
            <a:ext cx="2304256" cy="720080"/>
          </a:xfrm>
          <a:prstGeom prst="ellipse">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chemeClr val="tx2"/>
                </a:solidFill>
                <a:effectLst/>
                <a:latin typeface="Calibri" panose="020F0502020204030204" pitchFamily="34" charset="0"/>
                <a:cs typeface="Calibri" panose="020F0502020204030204" pitchFamily="34" charset="0"/>
              </a:rPr>
              <a:t>Otis, Colorado</a:t>
            </a:r>
          </a:p>
        </p:txBody>
      </p:sp>
      <p:sp>
        <p:nvSpPr>
          <p:cNvPr id="11" name="Oval 10">
            <a:extLst>
              <a:ext uri="{FF2B5EF4-FFF2-40B4-BE49-F238E27FC236}">
                <a16:creationId xmlns:a16="http://schemas.microsoft.com/office/drawing/2014/main" id="{0EF8A98C-D49E-514E-850B-1BAB8C8FD17B}"/>
              </a:ext>
            </a:extLst>
          </p:cNvPr>
          <p:cNvSpPr/>
          <p:nvPr/>
        </p:nvSpPr>
        <p:spPr bwMode="auto">
          <a:xfrm>
            <a:off x="4334410" y="2635898"/>
            <a:ext cx="2304256" cy="720080"/>
          </a:xfrm>
          <a:prstGeom prst="ellipse">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chemeClr val="tx2"/>
                </a:solidFill>
                <a:effectLst/>
                <a:latin typeface="Calibri" panose="020F0502020204030204" pitchFamily="34" charset="0"/>
                <a:cs typeface="Calibri" panose="020F0502020204030204" pitchFamily="34" charset="0"/>
              </a:rPr>
              <a:t>Schindler’s List</a:t>
            </a:r>
          </a:p>
        </p:txBody>
      </p:sp>
      <p:cxnSp>
        <p:nvCxnSpPr>
          <p:cNvPr id="13" name="Straight Arrow Connector 12">
            <a:extLst>
              <a:ext uri="{FF2B5EF4-FFF2-40B4-BE49-F238E27FC236}">
                <a16:creationId xmlns:a16="http://schemas.microsoft.com/office/drawing/2014/main" id="{CBBE0E90-1F64-CF4C-AD51-986240EC6F29}"/>
              </a:ext>
            </a:extLst>
          </p:cNvPr>
          <p:cNvCxnSpPr>
            <a:cxnSpLocks/>
            <a:endCxn id="6" idx="7"/>
          </p:cNvCxnSpPr>
          <p:nvPr/>
        </p:nvCxnSpPr>
        <p:spPr bwMode="auto">
          <a:xfrm flipH="1">
            <a:off x="3122544" y="3216637"/>
            <a:ext cx="59738" cy="2262329"/>
          </a:xfrm>
          <a:prstGeom prst="straightConnector1">
            <a:avLst/>
          </a:prstGeom>
          <a:solidFill>
            <a:schemeClr val="accent1"/>
          </a:solidFill>
          <a:ln w="19050" cap="flat" cmpd="sng" algn="ctr">
            <a:solidFill>
              <a:schemeClr val="tx1"/>
            </a:solidFill>
            <a:prstDash val="solid"/>
            <a:round/>
            <a:headEnd type="none" w="lg" len="lg"/>
            <a:tailEnd type="triangle" w="lg" len="lg"/>
          </a:ln>
          <a:effectLst/>
        </p:spPr>
      </p:cxnSp>
      <p:cxnSp>
        <p:nvCxnSpPr>
          <p:cNvPr id="14" name="Straight Arrow Connector 13">
            <a:extLst>
              <a:ext uri="{FF2B5EF4-FFF2-40B4-BE49-F238E27FC236}">
                <a16:creationId xmlns:a16="http://schemas.microsoft.com/office/drawing/2014/main" id="{626B3E62-5EBC-F64A-90EA-C604F21BEC71}"/>
              </a:ext>
            </a:extLst>
          </p:cNvPr>
          <p:cNvCxnSpPr>
            <a:cxnSpLocks/>
            <a:stCxn id="6" idx="1"/>
            <a:endCxn id="5" idx="3"/>
          </p:cNvCxnSpPr>
          <p:nvPr/>
        </p:nvCxnSpPr>
        <p:spPr bwMode="auto">
          <a:xfrm flipV="1">
            <a:off x="1493188" y="3216637"/>
            <a:ext cx="73598" cy="2262329"/>
          </a:xfrm>
          <a:prstGeom prst="straightConnector1">
            <a:avLst/>
          </a:prstGeom>
          <a:solidFill>
            <a:schemeClr val="accent1"/>
          </a:solidFill>
          <a:ln w="19050" cap="flat" cmpd="sng" algn="ctr">
            <a:solidFill>
              <a:schemeClr val="tx1"/>
            </a:solidFill>
            <a:prstDash val="solid"/>
            <a:round/>
            <a:headEnd type="none" w="lg" len="lg"/>
            <a:tailEnd type="triangle" w="lg" len="lg"/>
          </a:ln>
          <a:effectLst/>
        </p:spPr>
      </p:cxnSp>
      <p:sp>
        <p:nvSpPr>
          <p:cNvPr id="17" name="Oval 16">
            <a:extLst>
              <a:ext uri="{FF2B5EF4-FFF2-40B4-BE49-F238E27FC236}">
                <a16:creationId xmlns:a16="http://schemas.microsoft.com/office/drawing/2014/main" id="{7FDFAED5-F53C-5A40-AD5A-6B3162796C05}"/>
              </a:ext>
            </a:extLst>
          </p:cNvPr>
          <p:cNvSpPr/>
          <p:nvPr/>
        </p:nvSpPr>
        <p:spPr bwMode="auto">
          <a:xfrm>
            <a:off x="7827325" y="3711663"/>
            <a:ext cx="2304256" cy="720080"/>
          </a:xfrm>
          <a:prstGeom prst="ellipse">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chemeClr val="tx2"/>
                </a:solidFill>
                <a:effectLst/>
                <a:latin typeface="Calibri" panose="020F0502020204030204" pitchFamily="34" charset="0"/>
                <a:cs typeface="Calibri" panose="020F0502020204030204" pitchFamily="34" charset="0"/>
              </a:rPr>
              <a:t>Switzerland</a:t>
            </a:r>
          </a:p>
        </p:txBody>
      </p:sp>
      <p:cxnSp>
        <p:nvCxnSpPr>
          <p:cNvPr id="18" name="Straight Arrow Connector 17">
            <a:extLst>
              <a:ext uri="{FF2B5EF4-FFF2-40B4-BE49-F238E27FC236}">
                <a16:creationId xmlns:a16="http://schemas.microsoft.com/office/drawing/2014/main" id="{DE73A050-5C05-1A48-90F4-7DD24C5D3FD5}"/>
              </a:ext>
            </a:extLst>
          </p:cNvPr>
          <p:cNvCxnSpPr>
            <a:cxnSpLocks/>
            <a:stCxn id="5" idx="5"/>
            <a:endCxn id="17" idx="2"/>
          </p:cNvCxnSpPr>
          <p:nvPr/>
        </p:nvCxnSpPr>
        <p:spPr bwMode="auto">
          <a:xfrm>
            <a:off x="3196142" y="3216637"/>
            <a:ext cx="4631183" cy="855066"/>
          </a:xfrm>
          <a:prstGeom prst="straightConnector1">
            <a:avLst/>
          </a:prstGeom>
          <a:solidFill>
            <a:schemeClr val="accent1"/>
          </a:solidFill>
          <a:ln w="19050" cap="flat" cmpd="sng" algn="ctr">
            <a:solidFill>
              <a:schemeClr val="tx1"/>
            </a:solidFill>
            <a:prstDash val="solid"/>
            <a:round/>
            <a:headEnd type="none" w="lg" len="lg"/>
            <a:tailEnd type="triangle" w="lg" len="lg"/>
          </a:ln>
          <a:effectLst/>
        </p:spPr>
      </p:cxnSp>
      <p:sp>
        <p:nvSpPr>
          <p:cNvPr id="25" name="TextBox 24">
            <a:extLst>
              <a:ext uri="{FF2B5EF4-FFF2-40B4-BE49-F238E27FC236}">
                <a16:creationId xmlns:a16="http://schemas.microsoft.com/office/drawing/2014/main" id="{1886131A-74D8-7540-BC16-8CC704871A41}"/>
              </a:ext>
            </a:extLst>
          </p:cNvPr>
          <p:cNvSpPr txBox="1"/>
          <p:nvPr/>
        </p:nvSpPr>
        <p:spPr>
          <a:xfrm>
            <a:off x="3064124" y="1426797"/>
            <a:ext cx="1720984" cy="369332"/>
          </a:xfrm>
          <a:prstGeom prst="rect">
            <a:avLst/>
          </a:prstGeom>
          <a:noFill/>
        </p:spPr>
        <p:txBody>
          <a:bodyPr wrap="none" rtlCol="0">
            <a:spAutoFit/>
          </a:bodyPr>
          <a:lstStyle/>
          <a:p>
            <a:r>
              <a:rPr lang="en-US" sz="1800" i="1" dirty="0">
                <a:latin typeface="Calibri" panose="020F0502020204030204" pitchFamily="34" charset="0"/>
                <a:cs typeface="Calibri" panose="020F0502020204030204" pitchFamily="34" charset="0"/>
              </a:rPr>
              <a:t>m</a:t>
            </a:r>
            <a:r>
              <a:rPr lang="en-US" sz="1800" i="1" baseline="-25000" dirty="0">
                <a:latin typeface="Calibri" panose="020F0502020204030204" pitchFamily="34" charset="0"/>
                <a:cs typeface="Calibri" panose="020F0502020204030204" pitchFamily="34" charset="0"/>
              </a:rPr>
              <a:t>1</a:t>
            </a:r>
            <a:r>
              <a:rPr lang="en-US" sz="1800" i="1" dirty="0">
                <a:latin typeface="Calibri" panose="020F0502020204030204" pitchFamily="34" charset="0"/>
                <a:cs typeface="Calibri" panose="020F0502020204030204" pitchFamily="34" charset="0"/>
              </a:rPr>
              <a:t> = “Schindler”</a:t>
            </a:r>
          </a:p>
        </p:txBody>
      </p:sp>
      <p:sp>
        <p:nvSpPr>
          <p:cNvPr id="26" name="TextBox 25">
            <a:extLst>
              <a:ext uri="{FF2B5EF4-FFF2-40B4-BE49-F238E27FC236}">
                <a16:creationId xmlns:a16="http://schemas.microsoft.com/office/drawing/2014/main" id="{69E94131-E0F7-504A-93E3-1DB76C4FC464}"/>
              </a:ext>
            </a:extLst>
          </p:cNvPr>
          <p:cNvSpPr txBox="1"/>
          <p:nvPr/>
        </p:nvSpPr>
        <p:spPr>
          <a:xfrm>
            <a:off x="3246656" y="6995554"/>
            <a:ext cx="1227772" cy="369332"/>
          </a:xfrm>
          <a:prstGeom prst="rect">
            <a:avLst/>
          </a:prstGeom>
          <a:noFill/>
        </p:spPr>
        <p:txBody>
          <a:bodyPr wrap="none" rtlCol="0">
            <a:spAutoFit/>
          </a:bodyPr>
          <a:lstStyle/>
          <a:p>
            <a:r>
              <a:rPr lang="en-US" sz="1800" i="1" dirty="0">
                <a:latin typeface="Calibri" panose="020F0502020204030204" pitchFamily="34" charset="0"/>
                <a:cs typeface="Calibri" panose="020F0502020204030204" pitchFamily="34" charset="0"/>
              </a:rPr>
              <a:t>m</a:t>
            </a:r>
            <a:r>
              <a:rPr lang="en-US" sz="1800" i="1" baseline="-25000" dirty="0">
                <a:latin typeface="Calibri" panose="020F0502020204030204" pitchFamily="34" charset="0"/>
                <a:cs typeface="Calibri" panose="020F0502020204030204" pitchFamily="34" charset="0"/>
              </a:rPr>
              <a:t>2</a:t>
            </a:r>
            <a:r>
              <a:rPr lang="en-US" sz="1800" i="1" dirty="0">
                <a:latin typeface="Calibri" panose="020F0502020204030204" pitchFamily="34" charset="0"/>
                <a:cs typeface="Calibri" panose="020F0502020204030204" pitchFamily="34" charset="0"/>
              </a:rPr>
              <a:t> = “Otis”</a:t>
            </a:r>
          </a:p>
        </p:txBody>
      </p:sp>
      <p:sp>
        <p:nvSpPr>
          <p:cNvPr id="27" name="TextBox 26">
            <a:extLst>
              <a:ext uri="{FF2B5EF4-FFF2-40B4-BE49-F238E27FC236}">
                <a16:creationId xmlns:a16="http://schemas.microsoft.com/office/drawing/2014/main" id="{868EDD3D-6046-CD45-9397-70FC006612D5}"/>
              </a:ext>
            </a:extLst>
          </p:cNvPr>
          <p:cNvSpPr txBox="1"/>
          <p:nvPr/>
        </p:nvSpPr>
        <p:spPr>
          <a:xfrm>
            <a:off x="8547159" y="2907963"/>
            <a:ext cx="878447" cy="369332"/>
          </a:xfrm>
          <a:prstGeom prst="rect">
            <a:avLst/>
          </a:prstGeom>
          <a:noFill/>
        </p:spPr>
        <p:txBody>
          <a:bodyPr wrap="none" rtlCol="0">
            <a:spAutoFit/>
          </a:bodyPr>
          <a:lstStyle/>
          <a:p>
            <a:r>
              <a:rPr lang="en-US" sz="1800" i="1">
                <a:latin typeface="Calibri" panose="020F0502020204030204" pitchFamily="34" charset="0"/>
                <a:cs typeface="Calibri" panose="020F0502020204030204" pitchFamily="34" charset="0"/>
              </a:rPr>
              <a:t>“Swiss”</a:t>
            </a:r>
          </a:p>
        </p:txBody>
      </p:sp>
      <p:sp>
        <p:nvSpPr>
          <p:cNvPr id="30" name="Oval 29">
            <a:extLst>
              <a:ext uri="{FF2B5EF4-FFF2-40B4-BE49-F238E27FC236}">
                <a16:creationId xmlns:a16="http://schemas.microsoft.com/office/drawing/2014/main" id="{1D438DA8-57B3-6148-A05B-844A3F66068A}"/>
              </a:ext>
            </a:extLst>
          </p:cNvPr>
          <p:cNvSpPr/>
          <p:nvPr/>
        </p:nvSpPr>
        <p:spPr bwMode="auto">
          <a:xfrm>
            <a:off x="7841185" y="4736226"/>
            <a:ext cx="2304256" cy="720080"/>
          </a:xfrm>
          <a:prstGeom prst="ellipse">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2"/>
                </a:solidFill>
                <a:effectLst/>
                <a:latin typeface="Calibri" panose="020F0502020204030204" pitchFamily="34" charset="0"/>
                <a:cs typeface="Calibri" panose="020F0502020204030204" pitchFamily="34" charset="0"/>
              </a:rPr>
              <a:t>American</a:t>
            </a:r>
          </a:p>
        </p:txBody>
      </p:sp>
      <p:sp>
        <p:nvSpPr>
          <p:cNvPr id="31" name="TextBox 30">
            <a:extLst>
              <a:ext uri="{FF2B5EF4-FFF2-40B4-BE49-F238E27FC236}">
                <a16:creationId xmlns:a16="http://schemas.microsoft.com/office/drawing/2014/main" id="{96524658-F30E-AB42-9A46-5C21F2292D13}"/>
              </a:ext>
            </a:extLst>
          </p:cNvPr>
          <p:cNvSpPr txBox="1"/>
          <p:nvPr/>
        </p:nvSpPr>
        <p:spPr>
          <a:xfrm>
            <a:off x="8367404" y="6075340"/>
            <a:ext cx="1251818" cy="369332"/>
          </a:xfrm>
          <a:prstGeom prst="rect">
            <a:avLst/>
          </a:prstGeom>
          <a:noFill/>
        </p:spPr>
        <p:txBody>
          <a:bodyPr wrap="none" rtlCol="0">
            <a:spAutoFit/>
          </a:bodyPr>
          <a:lstStyle/>
          <a:p>
            <a:r>
              <a:rPr lang="en-US" sz="1800" i="1">
                <a:latin typeface="Calibri" panose="020F0502020204030204" pitchFamily="34" charset="0"/>
                <a:cs typeface="Calibri" panose="020F0502020204030204" pitchFamily="34" charset="0"/>
              </a:rPr>
              <a:t>“American”</a:t>
            </a:r>
          </a:p>
        </p:txBody>
      </p:sp>
      <p:cxnSp>
        <p:nvCxnSpPr>
          <p:cNvPr id="32" name="Straight Arrow Connector 31">
            <a:extLst>
              <a:ext uri="{FF2B5EF4-FFF2-40B4-BE49-F238E27FC236}">
                <a16:creationId xmlns:a16="http://schemas.microsoft.com/office/drawing/2014/main" id="{4E73CE3C-57D9-F844-879C-1FEDFA0D2DCB}"/>
              </a:ext>
            </a:extLst>
          </p:cNvPr>
          <p:cNvCxnSpPr>
            <a:cxnSpLocks/>
            <a:stCxn id="6" idx="7"/>
            <a:endCxn id="30" idx="2"/>
          </p:cNvCxnSpPr>
          <p:nvPr/>
        </p:nvCxnSpPr>
        <p:spPr bwMode="auto">
          <a:xfrm flipV="1">
            <a:off x="3122544" y="5096266"/>
            <a:ext cx="4718641" cy="382700"/>
          </a:xfrm>
          <a:prstGeom prst="straightConnector1">
            <a:avLst/>
          </a:prstGeom>
          <a:solidFill>
            <a:schemeClr val="accent1"/>
          </a:solidFill>
          <a:ln w="19050" cap="flat" cmpd="sng" algn="ctr">
            <a:solidFill>
              <a:schemeClr val="tx1"/>
            </a:solidFill>
            <a:prstDash val="solid"/>
            <a:round/>
            <a:headEnd type="none" w="lg" len="lg"/>
            <a:tailEnd type="triangle" w="lg" len="lg"/>
          </a:ln>
          <a:effectLst/>
        </p:spPr>
      </p:cxnSp>
      <p:cxnSp>
        <p:nvCxnSpPr>
          <p:cNvPr id="38" name="Straight Arrow Connector 37">
            <a:extLst>
              <a:ext uri="{FF2B5EF4-FFF2-40B4-BE49-F238E27FC236}">
                <a16:creationId xmlns:a16="http://schemas.microsoft.com/office/drawing/2014/main" id="{B8348DBD-D8F7-514B-9451-B5C0D23FE833}"/>
              </a:ext>
            </a:extLst>
          </p:cNvPr>
          <p:cNvCxnSpPr>
            <a:cxnSpLocks/>
            <a:stCxn id="9" idx="6"/>
            <a:endCxn id="30" idx="2"/>
          </p:cNvCxnSpPr>
          <p:nvPr/>
        </p:nvCxnSpPr>
        <p:spPr bwMode="auto">
          <a:xfrm flipV="1">
            <a:off x="6638666" y="5096266"/>
            <a:ext cx="1202519" cy="682141"/>
          </a:xfrm>
          <a:prstGeom prst="straightConnector1">
            <a:avLst/>
          </a:prstGeom>
          <a:solidFill>
            <a:schemeClr val="accent1"/>
          </a:solidFill>
          <a:ln w="19050" cap="flat" cmpd="sng" algn="ctr">
            <a:solidFill>
              <a:schemeClr val="tx1"/>
            </a:solidFill>
            <a:prstDash val="solid"/>
            <a:round/>
            <a:headEnd type="none" w="lg" len="lg"/>
            <a:tailEnd type="triangle" w="lg" len="lg"/>
          </a:ln>
          <a:effectLst/>
        </p:spPr>
      </p:cxnSp>
      <p:sp>
        <p:nvSpPr>
          <p:cNvPr id="42" name="Oval 41">
            <a:extLst>
              <a:ext uri="{FF2B5EF4-FFF2-40B4-BE49-F238E27FC236}">
                <a16:creationId xmlns:a16="http://schemas.microsoft.com/office/drawing/2014/main" id="{29B624E5-7738-B64B-9D06-1F11A25459F8}"/>
              </a:ext>
            </a:extLst>
          </p:cNvPr>
          <p:cNvSpPr/>
          <p:nvPr/>
        </p:nvSpPr>
        <p:spPr bwMode="auto">
          <a:xfrm>
            <a:off x="467023" y="4830123"/>
            <a:ext cx="6750815" cy="1835314"/>
          </a:xfrm>
          <a:prstGeom prst="ellipse">
            <a:avLst/>
          </a:prstGeom>
          <a:noFill/>
          <a:ln w="9525" cap="flat" cmpd="sng" algn="ctr">
            <a:solidFill>
              <a:schemeClr val="accent1"/>
            </a:solidFill>
            <a:prstDash val="dash"/>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2"/>
              </a:solidFill>
              <a:effectLst/>
              <a:latin typeface="Calibri" panose="020F0502020204030204" pitchFamily="34" charset="0"/>
              <a:cs typeface="Calibri" panose="020F0502020204030204" pitchFamily="34" charset="0"/>
            </a:endParaRPr>
          </a:p>
        </p:txBody>
      </p:sp>
      <p:sp>
        <p:nvSpPr>
          <p:cNvPr id="43" name="Oval 42">
            <a:extLst>
              <a:ext uri="{FF2B5EF4-FFF2-40B4-BE49-F238E27FC236}">
                <a16:creationId xmlns:a16="http://schemas.microsoft.com/office/drawing/2014/main" id="{51FF42CF-DF6F-F74C-AD88-D437FBE404AA}"/>
              </a:ext>
            </a:extLst>
          </p:cNvPr>
          <p:cNvSpPr/>
          <p:nvPr/>
        </p:nvSpPr>
        <p:spPr bwMode="auto">
          <a:xfrm>
            <a:off x="467024" y="1972828"/>
            <a:ext cx="6750815" cy="1835314"/>
          </a:xfrm>
          <a:prstGeom prst="ellipse">
            <a:avLst/>
          </a:prstGeom>
          <a:noFill/>
          <a:ln w="9525" cap="flat" cmpd="sng" algn="ctr">
            <a:solidFill>
              <a:schemeClr val="accent1"/>
            </a:solidFill>
            <a:prstDash val="dash"/>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2"/>
              </a:solidFill>
              <a:effectLst/>
              <a:latin typeface="Calibri" panose="020F0502020204030204" pitchFamily="34" charset="0"/>
              <a:cs typeface="Calibri" panose="020F0502020204030204" pitchFamily="34" charset="0"/>
            </a:endParaRPr>
          </a:p>
        </p:txBody>
      </p:sp>
      <p:cxnSp>
        <p:nvCxnSpPr>
          <p:cNvPr id="75" name="Straight Arrow Connector 74">
            <a:extLst>
              <a:ext uri="{FF2B5EF4-FFF2-40B4-BE49-F238E27FC236}">
                <a16:creationId xmlns:a16="http://schemas.microsoft.com/office/drawing/2014/main" id="{C5389338-A1CC-2E42-BBCE-F670F100F6F9}"/>
              </a:ext>
            </a:extLst>
          </p:cNvPr>
          <p:cNvCxnSpPr>
            <a:cxnSpLocks/>
            <a:stCxn id="11" idx="5"/>
            <a:endCxn id="30" idx="2"/>
          </p:cNvCxnSpPr>
          <p:nvPr/>
        </p:nvCxnSpPr>
        <p:spPr bwMode="auto">
          <a:xfrm>
            <a:off x="6301216" y="3250525"/>
            <a:ext cx="1539969" cy="1845741"/>
          </a:xfrm>
          <a:prstGeom prst="straightConnector1">
            <a:avLst/>
          </a:prstGeom>
          <a:solidFill>
            <a:schemeClr val="accent1"/>
          </a:solidFill>
          <a:ln w="28575" cap="flat" cmpd="sng" algn="ctr">
            <a:solidFill>
              <a:schemeClr val="tx1"/>
            </a:solidFill>
            <a:prstDash val="solid"/>
            <a:round/>
            <a:headEnd type="none" w="lg" len="lg"/>
            <a:tailEnd type="triangle" w="lg" len="lg"/>
          </a:ln>
          <a:effectLst/>
        </p:spPr>
      </p:cxnSp>
      <p:cxnSp>
        <p:nvCxnSpPr>
          <p:cNvPr id="79" name="Straight Arrow Connector 78">
            <a:extLst>
              <a:ext uri="{FF2B5EF4-FFF2-40B4-BE49-F238E27FC236}">
                <a16:creationId xmlns:a16="http://schemas.microsoft.com/office/drawing/2014/main" id="{25CA2737-D7D2-2C48-9C5C-8AEB5CC065D8}"/>
              </a:ext>
            </a:extLst>
          </p:cNvPr>
          <p:cNvCxnSpPr>
            <a:stCxn id="26" idx="0"/>
            <a:endCxn id="6" idx="4"/>
          </p:cNvCxnSpPr>
          <p:nvPr/>
        </p:nvCxnSpPr>
        <p:spPr bwMode="auto">
          <a:xfrm flipH="1" flipV="1">
            <a:off x="2307866" y="6093593"/>
            <a:ext cx="1552676" cy="901961"/>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80" name="Straight Arrow Connector 79">
            <a:extLst>
              <a:ext uri="{FF2B5EF4-FFF2-40B4-BE49-F238E27FC236}">
                <a16:creationId xmlns:a16="http://schemas.microsoft.com/office/drawing/2014/main" id="{933CC590-9B8A-714E-BF26-03D926E324B4}"/>
              </a:ext>
            </a:extLst>
          </p:cNvPr>
          <p:cNvCxnSpPr>
            <a:cxnSpLocks/>
            <a:stCxn id="26" idx="0"/>
            <a:endCxn id="9" idx="4"/>
          </p:cNvCxnSpPr>
          <p:nvPr/>
        </p:nvCxnSpPr>
        <p:spPr bwMode="auto">
          <a:xfrm flipV="1">
            <a:off x="3860542" y="6138447"/>
            <a:ext cx="1625996" cy="857107"/>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83" name="Straight Arrow Connector 82">
            <a:extLst>
              <a:ext uri="{FF2B5EF4-FFF2-40B4-BE49-F238E27FC236}">
                <a16:creationId xmlns:a16="http://schemas.microsoft.com/office/drawing/2014/main" id="{5D230328-6806-244A-8BE8-B064E9A59460}"/>
              </a:ext>
            </a:extLst>
          </p:cNvPr>
          <p:cNvCxnSpPr>
            <a:cxnSpLocks/>
            <a:stCxn id="25" idx="2"/>
            <a:endCxn id="11" idx="0"/>
          </p:cNvCxnSpPr>
          <p:nvPr/>
        </p:nvCxnSpPr>
        <p:spPr bwMode="auto">
          <a:xfrm>
            <a:off x="3924616" y="1796129"/>
            <a:ext cx="1561922" cy="839769"/>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86" name="Straight Arrow Connector 85">
            <a:extLst>
              <a:ext uri="{FF2B5EF4-FFF2-40B4-BE49-F238E27FC236}">
                <a16:creationId xmlns:a16="http://schemas.microsoft.com/office/drawing/2014/main" id="{7F23563D-6FBB-7542-ADB4-D4E541100441}"/>
              </a:ext>
            </a:extLst>
          </p:cNvPr>
          <p:cNvCxnSpPr>
            <a:cxnSpLocks/>
            <a:stCxn id="25" idx="2"/>
            <a:endCxn id="5" idx="0"/>
          </p:cNvCxnSpPr>
          <p:nvPr/>
        </p:nvCxnSpPr>
        <p:spPr bwMode="auto">
          <a:xfrm flipH="1">
            <a:off x="2381464" y="1796129"/>
            <a:ext cx="1543152" cy="805881"/>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89" name="TextBox 88">
            <a:extLst>
              <a:ext uri="{FF2B5EF4-FFF2-40B4-BE49-F238E27FC236}">
                <a16:creationId xmlns:a16="http://schemas.microsoft.com/office/drawing/2014/main" id="{C140AABF-C964-8841-872E-D7253780C744}"/>
              </a:ext>
            </a:extLst>
          </p:cNvPr>
          <p:cNvSpPr txBox="1"/>
          <p:nvPr/>
        </p:nvSpPr>
        <p:spPr>
          <a:xfrm>
            <a:off x="3765678" y="2206721"/>
            <a:ext cx="397866" cy="646331"/>
          </a:xfrm>
          <a:prstGeom prst="rect">
            <a:avLst/>
          </a:prstGeom>
          <a:noFill/>
        </p:spPr>
        <p:txBody>
          <a:bodyPr wrap="none" rtlCol="0">
            <a:spAutoFit/>
          </a:bodyPr>
          <a:lstStyle/>
          <a:p>
            <a:r>
              <a:rPr lang="en-US" sz="3600" dirty="0">
                <a:latin typeface="Calibri" panose="020F0502020204030204" pitchFamily="34" charset="0"/>
                <a:cs typeface="Calibri" panose="020F0502020204030204" pitchFamily="34" charset="0"/>
              </a:rPr>
              <a:t>?</a:t>
            </a:r>
          </a:p>
        </p:txBody>
      </p:sp>
      <p:sp>
        <p:nvSpPr>
          <p:cNvPr id="90" name="TextBox 89">
            <a:extLst>
              <a:ext uri="{FF2B5EF4-FFF2-40B4-BE49-F238E27FC236}">
                <a16:creationId xmlns:a16="http://schemas.microsoft.com/office/drawing/2014/main" id="{B88EA0FC-38A2-E843-BD87-219ACBC6A406}"/>
              </a:ext>
            </a:extLst>
          </p:cNvPr>
          <p:cNvSpPr txBox="1"/>
          <p:nvPr/>
        </p:nvSpPr>
        <p:spPr>
          <a:xfrm>
            <a:off x="3676193" y="5941138"/>
            <a:ext cx="397866" cy="646331"/>
          </a:xfrm>
          <a:prstGeom prst="rect">
            <a:avLst/>
          </a:prstGeom>
          <a:noFill/>
        </p:spPr>
        <p:txBody>
          <a:bodyPr wrap="none" rtlCol="0">
            <a:spAutoFit/>
          </a:bodyPr>
          <a:lstStyle/>
          <a:p>
            <a:r>
              <a:rPr lang="en-US" sz="3600">
                <a:latin typeface="Calibri" panose="020F0502020204030204" pitchFamily="34" charset="0"/>
                <a:cs typeface="Calibri" panose="020F0502020204030204" pitchFamily="34" charset="0"/>
              </a:rPr>
              <a:t>?</a:t>
            </a:r>
          </a:p>
        </p:txBody>
      </p:sp>
      <p:sp>
        <p:nvSpPr>
          <p:cNvPr id="91" name="TextBox 90">
            <a:extLst>
              <a:ext uri="{FF2B5EF4-FFF2-40B4-BE49-F238E27FC236}">
                <a16:creationId xmlns:a16="http://schemas.microsoft.com/office/drawing/2014/main" id="{E2F63C62-624F-9E49-B211-3E19D70486D3}"/>
              </a:ext>
            </a:extLst>
          </p:cNvPr>
          <p:cNvSpPr txBox="1"/>
          <p:nvPr/>
        </p:nvSpPr>
        <p:spPr>
          <a:xfrm>
            <a:off x="946123" y="2253834"/>
            <a:ext cx="1582484" cy="400110"/>
          </a:xfrm>
          <a:prstGeom prst="rect">
            <a:avLst/>
          </a:prstGeom>
          <a:noFill/>
        </p:spPr>
        <p:txBody>
          <a:bodyPr wrap="none" rtlCol="0">
            <a:spAutoFit/>
          </a:bodyPr>
          <a:lstStyle/>
          <a:p>
            <a:r>
              <a:rPr lang="en-US" sz="2000" dirty="0">
                <a:latin typeface="Calibri" panose="020F0502020204030204" pitchFamily="34" charset="0"/>
                <a:cs typeface="Calibri" panose="020F0502020204030204" pitchFamily="34" charset="0"/>
              </a:rPr>
              <a:t>e</a:t>
            </a:r>
            <a:r>
              <a:rPr lang="en-US" sz="2000" baseline="-25000" dirty="0">
                <a:latin typeface="Calibri" panose="020F0502020204030204" pitchFamily="34" charset="0"/>
                <a:cs typeface="Calibri" panose="020F0502020204030204" pitchFamily="34" charset="0"/>
              </a:rPr>
              <a:t>11</a:t>
            </a:r>
            <a:r>
              <a:rPr lang="en-US" sz="2000" dirty="0">
                <a:latin typeface="Calibri" panose="020F0502020204030204" pitchFamily="34" charset="0"/>
                <a:cs typeface="Calibri" panose="020F0502020204030204" pitchFamily="34" charset="0"/>
              </a:rPr>
              <a:t> = (c</a:t>
            </a:r>
            <a:r>
              <a:rPr lang="en-US" sz="2000" baseline="-25000" dirty="0">
                <a:latin typeface="Calibri" panose="020F0502020204030204" pitchFamily="34" charset="0"/>
                <a:cs typeface="Calibri" panose="020F0502020204030204" pitchFamily="34" charset="0"/>
              </a:rPr>
              <a:t>11</a:t>
            </a:r>
            <a:r>
              <a:rPr lang="en-US" sz="2000" dirty="0">
                <a:latin typeface="Calibri" panose="020F0502020204030204" pitchFamily="34" charset="0"/>
                <a:cs typeface="Calibri" panose="020F0502020204030204" pitchFamily="34" charset="0"/>
              </a:rPr>
              <a:t>, m</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a:t>
            </a:r>
          </a:p>
        </p:txBody>
      </p:sp>
      <p:sp>
        <p:nvSpPr>
          <p:cNvPr id="92" name="TextBox 91">
            <a:extLst>
              <a:ext uri="{FF2B5EF4-FFF2-40B4-BE49-F238E27FC236}">
                <a16:creationId xmlns:a16="http://schemas.microsoft.com/office/drawing/2014/main" id="{D19A35EB-7577-9D4B-9A8F-84353AA44F12}"/>
              </a:ext>
            </a:extLst>
          </p:cNvPr>
          <p:cNvSpPr txBox="1"/>
          <p:nvPr/>
        </p:nvSpPr>
        <p:spPr>
          <a:xfrm>
            <a:off x="1191752" y="6037331"/>
            <a:ext cx="1295547" cy="400110"/>
          </a:xfrm>
          <a:prstGeom prst="rect">
            <a:avLst/>
          </a:prstGeom>
          <a:noFill/>
        </p:spPr>
        <p:txBody>
          <a:bodyPr wrap="none" rtlCol="0">
            <a:spAutoFit/>
          </a:bodyPr>
          <a:lstStyle/>
          <a:p>
            <a:r>
              <a:rPr lang="en-US" sz="2000" dirty="0">
                <a:latin typeface="Calibri" panose="020F0502020204030204" pitchFamily="34" charset="0"/>
                <a:cs typeface="Calibri" panose="020F0502020204030204" pitchFamily="34" charset="0"/>
              </a:rPr>
              <a:t>s = (c</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m</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a:t>
            </a:r>
          </a:p>
        </p:txBody>
      </p:sp>
      <p:sp>
        <p:nvSpPr>
          <p:cNvPr id="94" name="TextBox 93">
            <a:extLst>
              <a:ext uri="{FF2B5EF4-FFF2-40B4-BE49-F238E27FC236}">
                <a16:creationId xmlns:a16="http://schemas.microsoft.com/office/drawing/2014/main" id="{BDCB8950-01E1-634F-9EC4-D1327AC2D282}"/>
              </a:ext>
            </a:extLst>
          </p:cNvPr>
          <p:cNvSpPr txBox="1"/>
          <p:nvPr/>
        </p:nvSpPr>
        <p:spPr>
          <a:xfrm>
            <a:off x="3709249" y="4176841"/>
            <a:ext cx="3099823" cy="400110"/>
          </a:xfrm>
          <a:prstGeom prst="rect">
            <a:avLst/>
          </a:prstGeom>
          <a:noFill/>
        </p:spPr>
        <p:txBody>
          <a:bodyPr wrap="none" rtlCol="0">
            <a:spAutoFit/>
          </a:bodyPr>
          <a:lstStyle/>
          <a:p>
            <a:r>
              <a:rPr lang="en-US" sz="2000">
                <a:latin typeface="Calibri" panose="020F0502020204030204" pitchFamily="34" charset="0"/>
                <a:cs typeface="Calibri" panose="020F0502020204030204" pitchFamily="34" charset="0"/>
              </a:rPr>
              <a:t>Links in the knowledge base</a:t>
            </a:r>
          </a:p>
        </p:txBody>
      </p:sp>
      <p:cxnSp>
        <p:nvCxnSpPr>
          <p:cNvPr id="95" name="Straight Arrow Connector 94">
            <a:extLst>
              <a:ext uri="{FF2B5EF4-FFF2-40B4-BE49-F238E27FC236}">
                <a16:creationId xmlns:a16="http://schemas.microsoft.com/office/drawing/2014/main" id="{70B1B599-5B74-534D-899E-53328423B889}"/>
              </a:ext>
            </a:extLst>
          </p:cNvPr>
          <p:cNvCxnSpPr>
            <a:cxnSpLocks/>
            <a:stCxn id="27" idx="2"/>
            <a:endCxn id="17" idx="0"/>
          </p:cNvCxnSpPr>
          <p:nvPr/>
        </p:nvCxnSpPr>
        <p:spPr bwMode="auto">
          <a:xfrm flipH="1">
            <a:off x="8979453" y="3277295"/>
            <a:ext cx="6930" cy="434368"/>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99" name="Straight Arrow Connector 98">
            <a:extLst>
              <a:ext uri="{FF2B5EF4-FFF2-40B4-BE49-F238E27FC236}">
                <a16:creationId xmlns:a16="http://schemas.microsoft.com/office/drawing/2014/main" id="{39616F31-399C-DD47-8B1D-F5484EA4F7AC}"/>
              </a:ext>
            </a:extLst>
          </p:cNvPr>
          <p:cNvCxnSpPr>
            <a:cxnSpLocks/>
            <a:stCxn id="31" idx="0"/>
            <a:endCxn id="30" idx="4"/>
          </p:cNvCxnSpPr>
          <p:nvPr/>
        </p:nvCxnSpPr>
        <p:spPr bwMode="auto">
          <a:xfrm flipV="1">
            <a:off x="8993313" y="5456306"/>
            <a:ext cx="0" cy="619034"/>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102" name="TextBox 101">
            <a:extLst>
              <a:ext uri="{FF2B5EF4-FFF2-40B4-BE49-F238E27FC236}">
                <a16:creationId xmlns:a16="http://schemas.microsoft.com/office/drawing/2014/main" id="{8B345C88-BB39-8F40-8432-2D7654798267}"/>
              </a:ext>
            </a:extLst>
          </p:cNvPr>
          <p:cNvSpPr txBox="1"/>
          <p:nvPr/>
        </p:nvSpPr>
        <p:spPr>
          <a:xfrm>
            <a:off x="5148843" y="465240"/>
            <a:ext cx="4817922" cy="707886"/>
          </a:xfrm>
          <a:prstGeom prst="rect">
            <a:avLst/>
          </a:prstGeom>
          <a:noFill/>
        </p:spPr>
        <p:txBody>
          <a:bodyPr wrap="none" rtlCol="0">
            <a:spAutoFit/>
          </a:bodyPr>
          <a:lstStyle/>
          <a:p>
            <a:r>
              <a:rPr lang="en-US" sz="2000" dirty="0">
                <a:latin typeface="Calibri" panose="020F0502020204030204" pitchFamily="34" charset="0"/>
                <a:cs typeface="Calibri" panose="020F0502020204030204" pitchFamily="34" charset="0"/>
              </a:rPr>
              <a:t>Entry e</a:t>
            </a:r>
            <a:r>
              <a:rPr lang="en-US" sz="2000" baseline="-25000" dirty="0">
                <a:latin typeface="Calibri" panose="020F0502020204030204" pitchFamily="34" charset="0"/>
                <a:cs typeface="Calibri" panose="020F0502020204030204" pitchFamily="34" charset="0"/>
              </a:rPr>
              <a:t>11</a:t>
            </a:r>
            <a:r>
              <a:rPr lang="en-US" sz="2000" dirty="0">
                <a:latin typeface="Calibri" panose="020F0502020204030204" pitchFamily="34" charset="0"/>
                <a:cs typeface="Calibri" panose="020F0502020204030204" pitchFamily="34" charset="0"/>
              </a:rPr>
              <a:t> has many more connections to the </a:t>
            </a:r>
          </a:p>
          <a:p>
            <a:r>
              <a:rPr lang="en-US" sz="2000" dirty="0">
                <a:latin typeface="Calibri" panose="020F0502020204030204" pitchFamily="34" charset="0"/>
                <a:cs typeface="Calibri" panose="020F0502020204030204" pitchFamily="34" charset="0"/>
              </a:rPr>
              <a:t>other matched entries than entry e</a:t>
            </a:r>
            <a:r>
              <a:rPr lang="en-US" sz="2000" baseline="-25000" dirty="0">
                <a:latin typeface="Calibri" panose="020F0502020204030204" pitchFamily="34" charset="0"/>
                <a:cs typeface="Calibri" panose="020F0502020204030204" pitchFamily="34" charset="0"/>
              </a:rPr>
              <a:t>12</a:t>
            </a:r>
            <a:endParaRPr lang="en-US" sz="2000" dirty="0">
              <a:latin typeface="Calibri" panose="020F0502020204030204" pitchFamily="34" charset="0"/>
              <a:cs typeface="Calibri" panose="020F0502020204030204" pitchFamily="34" charset="0"/>
            </a:endParaRPr>
          </a:p>
        </p:txBody>
      </p:sp>
      <p:sp>
        <p:nvSpPr>
          <p:cNvPr id="35" name="TextBox 34">
            <a:extLst>
              <a:ext uri="{FF2B5EF4-FFF2-40B4-BE49-F238E27FC236}">
                <a16:creationId xmlns:a16="http://schemas.microsoft.com/office/drawing/2014/main" id="{476B428F-BE13-D94D-917D-94EEA02DF278}"/>
              </a:ext>
            </a:extLst>
          </p:cNvPr>
          <p:cNvSpPr txBox="1"/>
          <p:nvPr/>
        </p:nvSpPr>
        <p:spPr>
          <a:xfrm>
            <a:off x="5359957" y="2206721"/>
            <a:ext cx="1582484" cy="400110"/>
          </a:xfrm>
          <a:prstGeom prst="rect">
            <a:avLst/>
          </a:prstGeom>
          <a:noFill/>
        </p:spPr>
        <p:txBody>
          <a:bodyPr wrap="none" rtlCol="0">
            <a:spAutoFit/>
          </a:bodyPr>
          <a:lstStyle/>
          <a:p>
            <a:r>
              <a:rPr lang="en-US" sz="2000" dirty="0">
                <a:latin typeface="Calibri" panose="020F0502020204030204" pitchFamily="34" charset="0"/>
                <a:cs typeface="Calibri" panose="020F0502020204030204" pitchFamily="34" charset="0"/>
              </a:rPr>
              <a:t>e</a:t>
            </a:r>
            <a:r>
              <a:rPr lang="en-US" sz="2000" baseline="-25000" dirty="0">
                <a:latin typeface="Calibri" panose="020F0502020204030204" pitchFamily="34" charset="0"/>
                <a:cs typeface="Calibri" panose="020F0502020204030204" pitchFamily="34" charset="0"/>
              </a:rPr>
              <a:t>12</a:t>
            </a:r>
            <a:r>
              <a:rPr lang="en-US" sz="2000" dirty="0">
                <a:latin typeface="Calibri" panose="020F0502020204030204" pitchFamily="34" charset="0"/>
                <a:cs typeface="Calibri" panose="020F0502020204030204" pitchFamily="34" charset="0"/>
              </a:rPr>
              <a:t> = (c</a:t>
            </a:r>
            <a:r>
              <a:rPr lang="en-US" sz="2000" baseline="-25000" dirty="0">
                <a:latin typeface="Calibri" panose="020F0502020204030204" pitchFamily="34" charset="0"/>
                <a:cs typeface="Calibri" panose="020F0502020204030204" pitchFamily="34" charset="0"/>
              </a:rPr>
              <a:t>12</a:t>
            </a:r>
            <a:r>
              <a:rPr lang="en-US" sz="2000" dirty="0">
                <a:latin typeface="Calibri" panose="020F0502020204030204" pitchFamily="34" charset="0"/>
                <a:cs typeface="Calibri" panose="020F0502020204030204" pitchFamily="34" charset="0"/>
              </a:rPr>
              <a:t>, m</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a:t>
            </a:r>
          </a:p>
        </p:txBody>
      </p:sp>
    </p:spTree>
    <p:extLst>
      <p:ext uri="{BB962C8B-B14F-4D97-AF65-F5344CB8AC3E}">
        <p14:creationId xmlns:p14="http://schemas.microsoft.com/office/powerpoint/2010/main" val="37107397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6F6F1D-D2CA-5047-9497-DDFC7F33B49E}"/>
              </a:ext>
            </a:extLst>
          </p:cNvPr>
          <p:cNvSpPr>
            <a:spLocks noGrp="1"/>
          </p:cNvSpPr>
          <p:nvPr>
            <p:ph type="title"/>
          </p:nvPr>
        </p:nvSpPr>
        <p:spPr/>
        <p:txBody>
          <a:bodyPr/>
          <a:lstStyle/>
          <a:p>
            <a:r>
              <a:rPr lang="en-US"/>
              <a:t>Coherence</a:t>
            </a:r>
          </a:p>
        </p:txBody>
      </p:sp>
      <p:sp>
        <p:nvSpPr>
          <p:cNvPr id="4" name="Footer Placeholder 3">
            <a:extLst>
              <a:ext uri="{FF2B5EF4-FFF2-40B4-BE49-F238E27FC236}">
                <a16:creationId xmlns:a16="http://schemas.microsoft.com/office/drawing/2014/main" id="{4AF057A1-D3AE-B04E-B128-FAA3CD32CE49}"/>
              </a:ext>
            </a:extLst>
          </p:cNvPr>
          <p:cNvSpPr>
            <a:spLocks noGrp="1"/>
          </p:cNvSpPr>
          <p:nvPr>
            <p:ph type="ftr" sz="quarter" idx="10"/>
          </p:nvPr>
        </p:nvSpPr>
        <p:spPr/>
        <p:txBody>
          <a:bodyPr/>
          <a:lstStyle/>
          <a:p>
            <a:r>
              <a:rPr lang="fr-CH"/>
              <a:t>©2024, Karl Aberer, EPFL-IC, Laboratoire de systèmes d'informations répartis </a:t>
            </a:r>
            <a:endParaRPr lang="en-GB" dirty="0"/>
          </a:p>
        </p:txBody>
      </p:sp>
      <p:sp>
        <p:nvSpPr>
          <p:cNvPr id="5" name="Oval 4">
            <a:extLst>
              <a:ext uri="{FF2B5EF4-FFF2-40B4-BE49-F238E27FC236}">
                <a16:creationId xmlns:a16="http://schemas.microsoft.com/office/drawing/2014/main" id="{63E3A71D-E3A6-2E4C-8244-5DF10111864E}"/>
              </a:ext>
            </a:extLst>
          </p:cNvPr>
          <p:cNvSpPr/>
          <p:nvPr/>
        </p:nvSpPr>
        <p:spPr bwMode="auto">
          <a:xfrm>
            <a:off x="1682429" y="3050732"/>
            <a:ext cx="2304256" cy="720080"/>
          </a:xfrm>
          <a:prstGeom prst="ellipse">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2"/>
                </a:solidFill>
                <a:effectLst/>
                <a:latin typeface="Calibri" panose="020F0502020204030204" pitchFamily="34" charset="0"/>
                <a:cs typeface="Calibri" panose="020F0502020204030204" pitchFamily="34" charset="0"/>
              </a:rPr>
              <a:t>e</a:t>
            </a:r>
          </a:p>
        </p:txBody>
      </p:sp>
      <p:sp>
        <p:nvSpPr>
          <p:cNvPr id="6" name="Oval 5">
            <a:extLst>
              <a:ext uri="{FF2B5EF4-FFF2-40B4-BE49-F238E27FC236}">
                <a16:creationId xmlns:a16="http://schemas.microsoft.com/office/drawing/2014/main" id="{76F34C40-81DC-D44C-9661-3845FDD1DA1C}"/>
              </a:ext>
            </a:extLst>
          </p:cNvPr>
          <p:cNvSpPr/>
          <p:nvPr/>
        </p:nvSpPr>
        <p:spPr bwMode="auto">
          <a:xfrm>
            <a:off x="1608831" y="5822235"/>
            <a:ext cx="2304256" cy="720080"/>
          </a:xfrm>
          <a:prstGeom prst="ellipse">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chemeClr val="tx2"/>
                </a:solidFill>
                <a:effectLst/>
                <a:latin typeface="Calibri" panose="020F0502020204030204" pitchFamily="34" charset="0"/>
                <a:cs typeface="Calibri" panose="020F0502020204030204" pitchFamily="34" charset="0"/>
              </a:rPr>
              <a:t>s</a:t>
            </a:r>
          </a:p>
        </p:txBody>
      </p:sp>
      <p:sp>
        <p:nvSpPr>
          <p:cNvPr id="7" name="Oval 6">
            <a:extLst>
              <a:ext uri="{FF2B5EF4-FFF2-40B4-BE49-F238E27FC236}">
                <a16:creationId xmlns:a16="http://schemas.microsoft.com/office/drawing/2014/main" id="{D362B16C-966F-3740-BE61-F0993A59794A}"/>
              </a:ext>
            </a:extLst>
          </p:cNvPr>
          <p:cNvSpPr/>
          <p:nvPr/>
        </p:nvSpPr>
        <p:spPr bwMode="auto">
          <a:xfrm>
            <a:off x="4787503" y="5867089"/>
            <a:ext cx="2304256" cy="720080"/>
          </a:xfrm>
          <a:prstGeom prst="ellipse">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2"/>
              </a:solidFill>
              <a:effectLst/>
              <a:latin typeface="Calibri" panose="020F0502020204030204" pitchFamily="34" charset="0"/>
              <a:cs typeface="Calibri" panose="020F0502020204030204" pitchFamily="34" charset="0"/>
            </a:endParaRPr>
          </a:p>
        </p:txBody>
      </p:sp>
      <p:sp>
        <p:nvSpPr>
          <p:cNvPr id="8" name="Oval 7">
            <a:extLst>
              <a:ext uri="{FF2B5EF4-FFF2-40B4-BE49-F238E27FC236}">
                <a16:creationId xmlns:a16="http://schemas.microsoft.com/office/drawing/2014/main" id="{364CD20A-F33A-384D-9D4D-547881127E2F}"/>
              </a:ext>
            </a:extLst>
          </p:cNvPr>
          <p:cNvSpPr/>
          <p:nvPr/>
        </p:nvSpPr>
        <p:spPr bwMode="auto">
          <a:xfrm>
            <a:off x="4787503" y="3084620"/>
            <a:ext cx="2304256" cy="720080"/>
          </a:xfrm>
          <a:prstGeom prst="ellipse">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2"/>
                </a:solidFill>
                <a:effectLst/>
                <a:latin typeface="Calibri" panose="020F0502020204030204" pitchFamily="34" charset="0"/>
                <a:cs typeface="Calibri" panose="020F0502020204030204" pitchFamily="34" charset="0"/>
              </a:rPr>
              <a:t>e’</a:t>
            </a:r>
          </a:p>
        </p:txBody>
      </p:sp>
      <p:cxnSp>
        <p:nvCxnSpPr>
          <p:cNvPr id="9" name="Straight Arrow Connector 8">
            <a:extLst>
              <a:ext uri="{FF2B5EF4-FFF2-40B4-BE49-F238E27FC236}">
                <a16:creationId xmlns:a16="http://schemas.microsoft.com/office/drawing/2014/main" id="{D197B8BB-D869-3A4F-B3C5-6725629B519B}"/>
              </a:ext>
            </a:extLst>
          </p:cNvPr>
          <p:cNvCxnSpPr>
            <a:cxnSpLocks/>
            <a:endCxn id="6" idx="7"/>
          </p:cNvCxnSpPr>
          <p:nvPr/>
        </p:nvCxnSpPr>
        <p:spPr bwMode="auto">
          <a:xfrm flipH="1">
            <a:off x="3575637" y="3665359"/>
            <a:ext cx="59738" cy="2262329"/>
          </a:xfrm>
          <a:prstGeom prst="straightConnector1">
            <a:avLst/>
          </a:prstGeom>
          <a:solidFill>
            <a:schemeClr val="accent1"/>
          </a:solidFill>
          <a:ln w="19050" cap="flat" cmpd="sng" algn="ctr">
            <a:solidFill>
              <a:schemeClr val="tx1"/>
            </a:solidFill>
            <a:prstDash val="solid"/>
            <a:round/>
            <a:headEnd type="none" w="lg" len="lg"/>
            <a:tailEnd type="triangle" w="lg" len="lg"/>
          </a:ln>
          <a:effectLst/>
        </p:spPr>
      </p:cxnSp>
      <p:cxnSp>
        <p:nvCxnSpPr>
          <p:cNvPr id="10" name="Straight Arrow Connector 9">
            <a:extLst>
              <a:ext uri="{FF2B5EF4-FFF2-40B4-BE49-F238E27FC236}">
                <a16:creationId xmlns:a16="http://schemas.microsoft.com/office/drawing/2014/main" id="{1D2E68C1-338B-B641-9A56-25567130CE37}"/>
              </a:ext>
            </a:extLst>
          </p:cNvPr>
          <p:cNvCxnSpPr>
            <a:cxnSpLocks/>
            <a:stCxn id="6" idx="1"/>
            <a:endCxn id="5" idx="3"/>
          </p:cNvCxnSpPr>
          <p:nvPr/>
        </p:nvCxnSpPr>
        <p:spPr bwMode="auto">
          <a:xfrm flipV="1">
            <a:off x="1946281" y="3665359"/>
            <a:ext cx="73598" cy="2262329"/>
          </a:xfrm>
          <a:prstGeom prst="straightConnector1">
            <a:avLst/>
          </a:prstGeom>
          <a:solidFill>
            <a:schemeClr val="accent1"/>
          </a:solidFill>
          <a:ln w="19050" cap="flat" cmpd="sng" algn="ctr">
            <a:solidFill>
              <a:schemeClr val="tx1"/>
            </a:solidFill>
            <a:prstDash val="solid"/>
            <a:round/>
            <a:headEnd type="none" w="lg" len="lg"/>
            <a:tailEnd type="triangle" w="lg" len="lg"/>
          </a:ln>
          <a:effectLst/>
        </p:spPr>
      </p:cxnSp>
      <p:sp>
        <p:nvSpPr>
          <p:cNvPr id="11" name="Oval 10">
            <a:extLst>
              <a:ext uri="{FF2B5EF4-FFF2-40B4-BE49-F238E27FC236}">
                <a16:creationId xmlns:a16="http://schemas.microsoft.com/office/drawing/2014/main" id="{F725EF18-42F9-4042-BDB2-A3BC038CE81A}"/>
              </a:ext>
            </a:extLst>
          </p:cNvPr>
          <p:cNvSpPr/>
          <p:nvPr/>
        </p:nvSpPr>
        <p:spPr bwMode="auto">
          <a:xfrm>
            <a:off x="8280418" y="4160385"/>
            <a:ext cx="2304256" cy="720080"/>
          </a:xfrm>
          <a:prstGeom prst="ellipse">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2"/>
              </a:solidFill>
              <a:effectLst/>
              <a:latin typeface="Tempus Sans ITC" pitchFamily="82" charset="0"/>
            </a:endParaRPr>
          </a:p>
        </p:txBody>
      </p:sp>
      <p:cxnSp>
        <p:nvCxnSpPr>
          <p:cNvPr id="12" name="Straight Arrow Connector 11">
            <a:extLst>
              <a:ext uri="{FF2B5EF4-FFF2-40B4-BE49-F238E27FC236}">
                <a16:creationId xmlns:a16="http://schemas.microsoft.com/office/drawing/2014/main" id="{273F887D-B5F6-BF44-898A-32376FCEA29D}"/>
              </a:ext>
            </a:extLst>
          </p:cNvPr>
          <p:cNvCxnSpPr>
            <a:cxnSpLocks/>
            <a:stCxn id="5" idx="5"/>
            <a:endCxn id="11" idx="2"/>
          </p:cNvCxnSpPr>
          <p:nvPr/>
        </p:nvCxnSpPr>
        <p:spPr bwMode="auto">
          <a:xfrm>
            <a:off x="3649235" y="3665359"/>
            <a:ext cx="4631183" cy="855066"/>
          </a:xfrm>
          <a:prstGeom prst="straightConnector1">
            <a:avLst/>
          </a:prstGeom>
          <a:solidFill>
            <a:schemeClr val="accent1"/>
          </a:solidFill>
          <a:ln w="19050" cap="flat" cmpd="sng" algn="ctr">
            <a:solidFill>
              <a:schemeClr val="tx1"/>
            </a:solidFill>
            <a:prstDash val="solid"/>
            <a:round/>
            <a:headEnd type="none" w="lg" len="lg"/>
            <a:tailEnd type="triangle" w="lg" len="lg"/>
          </a:ln>
          <a:effectLst/>
        </p:spPr>
      </p:cxnSp>
      <p:sp>
        <p:nvSpPr>
          <p:cNvPr id="14" name="Oval 13">
            <a:extLst>
              <a:ext uri="{FF2B5EF4-FFF2-40B4-BE49-F238E27FC236}">
                <a16:creationId xmlns:a16="http://schemas.microsoft.com/office/drawing/2014/main" id="{EAA291F9-96B2-2349-892F-A76329D00B2C}"/>
              </a:ext>
            </a:extLst>
          </p:cNvPr>
          <p:cNvSpPr/>
          <p:nvPr/>
        </p:nvSpPr>
        <p:spPr bwMode="auto">
          <a:xfrm>
            <a:off x="8294278" y="5184948"/>
            <a:ext cx="2304256" cy="720080"/>
          </a:xfrm>
          <a:prstGeom prst="ellipse">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2"/>
              </a:solidFill>
              <a:effectLst/>
              <a:latin typeface="Tempus Sans ITC" pitchFamily="82" charset="0"/>
            </a:endParaRPr>
          </a:p>
        </p:txBody>
      </p:sp>
      <p:cxnSp>
        <p:nvCxnSpPr>
          <p:cNvPr id="16" name="Straight Arrow Connector 15">
            <a:extLst>
              <a:ext uri="{FF2B5EF4-FFF2-40B4-BE49-F238E27FC236}">
                <a16:creationId xmlns:a16="http://schemas.microsoft.com/office/drawing/2014/main" id="{3F367FBB-35C4-A24B-A841-F458E47DBA93}"/>
              </a:ext>
            </a:extLst>
          </p:cNvPr>
          <p:cNvCxnSpPr>
            <a:cxnSpLocks/>
            <a:stCxn id="6" idx="7"/>
            <a:endCxn id="14" idx="2"/>
          </p:cNvCxnSpPr>
          <p:nvPr/>
        </p:nvCxnSpPr>
        <p:spPr bwMode="auto">
          <a:xfrm flipV="1">
            <a:off x="3575637" y="5544988"/>
            <a:ext cx="4718641" cy="382700"/>
          </a:xfrm>
          <a:prstGeom prst="straightConnector1">
            <a:avLst/>
          </a:prstGeom>
          <a:solidFill>
            <a:schemeClr val="accent1"/>
          </a:solidFill>
          <a:ln w="19050" cap="flat" cmpd="sng" algn="ctr">
            <a:solidFill>
              <a:schemeClr val="tx1"/>
            </a:solidFill>
            <a:prstDash val="solid"/>
            <a:round/>
            <a:headEnd type="none" w="lg" len="lg"/>
            <a:tailEnd type="triangle" w="lg" len="lg"/>
          </a:ln>
          <a:effectLst/>
        </p:spPr>
      </p:cxnSp>
      <p:cxnSp>
        <p:nvCxnSpPr>
          <p:cNvPr id="17" name="Straight Arrow Connector 16">
            <a:extLst>
              <a:ext uri="{FF2B5EF4-FFF2-40B4-BE49-F238E27FC236}">
                <a16:creationId xmlns:a16="http://schemas.microsoft.com/office/drawing/2014/main" id="{DB14E462-51DB-DF40-B4BA-3A888CB8C388}"/>
              </a:ext>
            </a:extLst>
          </p:cNvPr>
          <p:cNvCxnSpPr>
            <a:cxnSpLocks/>
            <a:stCxn id="7" idx="6"/>
            <a:endCxn id="14" idx="2"/>
          </p:cNvCxnSpPr>
          <p:nvPr/>
        </p:nvCxnSpPr>
        <p:spPr bwMode="auto">
          <a:xfrm flipV="1">
            <a:off x="7091759" y="5544988"/>
            <a:ext cx="1202519" cy="682141"/>
          </a:xfrm>
          <a:prstGeom prst="straightConnector1">
            <a:avLst/>
          </a:prstGeom>
          <a:solidFill>
            <a:schemeClr val="accent1"/>
          </a:solidFill>
          <a:ln w="19050" cap="flat" cmpd="sng" algn="ctr">
            <a:solidFill>
              <a:schemeClr val="tx1"/>
            </a:solidFill>
            <a:prstDash val="solid"/>
            <a:round/>
            <a:headEnd type="none" w="lg" len="lg"/>
            <a:tailEnd type="triangle" w="lg" len="lg"/>
          </a:ln>
          <a:effectLst/>
        </p:spPr>
      </p:cxnSp>
      <p:cxnSp>
        <p:nvCxnSpPr>
          <p:cNvPr id="19" name="Straight Arrow Connector 18">
            <a:extLst>
              <a:ext uri="{FF2B5EF4-FFF2-40B4-BE49-F238E27FC236}">
                <a16:creationId xmlns:a16="http://schemas.microsoft.com/office/drawing/2014/main" id="{866B2465-5388-4B4F-8F02-900B14F8E8E0}"/>
              </a:ext>
            </a:extLst>
          </p:cNvPr>
          <p:cNvCxnSpPr>
            <a:cxnSpLocks/>
            <a:stCxn id="8" idx="5"/>
            <a:endCxn id="14" idx="2"/>
          </p:cNvCxnSpPr>
          <p:nvPr/>
        </p:nvCxnSpPr>
        <p:spPr bwMode="auto">
          <a:xfrm>
            <a:off x="6754309" y="3699247"/>
            <a:ext cx="1539969" cy="1845741"/>
          </a:xfrm>
          <a:prstGeom prst="straightConnector1">
            <a:avLst/>
          </a:prstGeom>
          <a:solidFill>
            <a:schemeClr val="accent1"/>
          </a:solidFill>
          <a:ln w="9525" cap="flat" cmpd="sng" algn="ctr">
            <a:solidFill>
              <a:schemeClr val="tx1"/>
            </a:solidFill>
            <a:prstDash val="solid"/>
            <a:round/>
            <a:headEnd type="none" w="lg" len="lg"/>
            <a:tailEnd type="triangle" w="lg" len="lg"/>
          </a:ln>
          <a:effectLst/>
        </p:spPr>
      </p:cxnSp>
      <p:sp>
        <p:nvSpPr>
          <p:cNvPr id="26" name="TextBox 25">
            <a:extLst>
              <a:ext uri="{FF2B5EF4-FFF2-40B4-BE49-F238E27FC236}">
                <a16:creationId xmlns:a16="http://schemas.microsoft.com/office/drawing/2014/main" id="{165953BD-AAD0-D040-8228-1B06FEC2870E}"/>
              </a:ext>
            </a:extLst>
          </p:cNvPr>
          <p:cNvSpPr txBox="1"/>
          <p:nvPr/>
        </p:nvSpPr>
        <p:spPr>
          <a:xfrm>
            <a:off x="3493221" y="628959"/>
            <a:ext cx="8062143" cy="2246769"/>
          </a:xfrm>
          <a:prstGeom prst="rect">
            <a:avLst/>
          </a:prstGeom>
          <a:noFill/>
        </p:spPr>
        <p:txBody>
          <a:bodyPr wrap="none" rtlCol="0">
            <a:spAutoFit/>
          </a:bodyPr>
          <a:lstStyle/>
          <a:p>
            <a:r>
              <a:rPr lang="en-US" sz="2800" dirty="0">
                <a:latin typeface="Calibri" panose="020F0502020204030204" pitchFamily="34" charset="0"/>
                <a:cs typeface="Calibri" panose="020F0502020204030204" pitchFamily="34" charset="0"/>
              </a:rPr>
              <a:t>How well does the node s </a:t>
            </a:r>
          </a:p>
          <a:p>
            <a:r>
              <a:rPr lang="en-US" sz="2800" dirty="0">
                <a:latin typeface="Calibri" panose="020F0502020204030204" pitchFamily="34" charset="0"/>
                <a:cs typeface="Calibri" panose="020F0502020204030204" pitchFamily="34" charset="0"/>
              </a:rPr>
              <a:t>support the choice of node e?</a:t>
            </a:r>
          </a:p>
          <a:p>
            <a:endParaRPr lang="en-US" sz="2800" dirty="0">
              <a:latin typeface="Calibri" panose="020F0502020204030204" pitchFamily="34" charset="0"/>
              <a:cs typeface="Calibri" panose="020F0502020204030204" pitchFamily="34" charset="0"/>
            </a:endParaRPr>
          </a:p>
          <a:p>
            <a:r>
              <a:rPr lang="en-US" sz="2800" dirty="0">
                <a:latin typeface="Calibri" panose="020F0502020204030204" pitchFamily="34" charset="0"/>
                <a:cs typeface="Calibri" panose="020F0502020204030204" pitchFamily="34" charset="0"/>
              </a:rPr>
              <a:t>Other formulation: How relevant is node e for node s?</a:t>
            </a:r>
          </a:p>
          <a:p>
            <a:r>
              <a:rPr lang="en-US" sz="2800" dirty="0">
                <a:latin typeface="Calibri" panose="020F0502020204030204" pitchFamily="34" charset="0"/>
                <a:cs typeface="Calibri" panose="020F0502020204030204" pitchFamily="34" charset="0"/>
              </a:rPr>
              <a:t>(as compared to e’, an alternative node)</a:t>
            </a:r>
          </a:p>
        </p:txBody>
      </p:sp>
    </p:spTree>
    <p:extLst>
      <p:ext uri="{BB962C8B-B14F-4D97-AF65-F5344CB8AC3E}">
        <p14:creationId xmlns:p14="http://schemas.microsoft.com/office/powerpoint/2010/main" val="173485354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2E793E-F1CE-C149-91F7-159CD1F2194C}"/>
              </a:ext>
            </a:extLst>
          </p:cNvPr>
          <p:cNvSpPr>
            <a:spLocks noGrp="1"/>
          </p:cNvSpPr>
          <p:nvPr>
            <p:ph type="title"/>
          </p:nvPr>
        </p:nvSpPr>
        <p:spPr/>
        <p:txBody>
          <a:bodyPr/>
          <a:lstStyle/>
          <a:p>
            <a:r>
              <a:rPr lang="en-US"/>
              <a:t>Personalized PageRank</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4072FC6-4F19-3D45-856C-34C0E9A3B278}"/>
                  </a:ext>
                </a:extLst>
              </p:cNvPr>
              <p:cNvSpPr>
                <a:spLocks noGrp="1"/>
              </p:cNvSpPr>
              <p:nvPr>
                <p:ph idx="1"/>
              </p:nvPr>
            </p:nvSpPr>
            <p:spPr/>
            <p:txBody>
              <a:bodyPr/>
              <a:lstStyle/>
              <a:p>
                <a:r>
                  <a:rPr lang="en-US" dirty="0"/>
                  <a:t>Same as PageRank, except that random jumps are always back to the same node (or same set of nodes)</a:t>
                </a:r>
              </a:p>
              <a:p>
                <a:pPr marL="457200" indent="-457200">
                  <a:buFont typeface="Arial" panose="020B0604020202020204" pitchFamily="34" charset="0"/>
                  <a:buChar char="•"/>
                </a:pPr>
                <a:r>
                  <a:rPr lang="en-US" dirty="0"/>
                  <a:t>Original motivation: use personal bookmark list as source of rank</a:t>
                </a:r>
              </a:p>
              <a:p>
                <a:pPr marL="457200" indent="-457200">
                  <a:buFont typeface="Arial" panose="020B0604020202020204" pitchFamily="34" charset="0"/>
                  <a:buChar char="•"/>
                </a:pPr>
                <a:r>
                  <a:rPr lang="en-US" dirty="0"/>
                  <a:t>Entity disambiguation: node </a:t>
                </a:r>
                <a14:m>
                  <m:oMath xmlns:m="http://schemas.openxmlformats.org/officeDocument/2006/math">
                    <m:r>
                      <a:rPr lang="fr-CH" i="1" smtClean="0">
                        <a:latin typeface="Cambria Math" panose="02040503050406030204" pitchFamily="18" charset="0"/>
                      </a:rPr>
                      <m:t>𝑠</m:t>
                    </m:r>
                  </m:oMath>
                </a14:m>
                <a:r>
                  <a:rPr lang="en-US" dirty="0"/>
                  <a:t> is considered as source of rank</a:t>
                </a:r>
              </a:p>
              <a:p>
                <a:pPr algn="ctr"/>
                <a14:m>
                  <m:oMathPara xmlns:m="http://schemas.openxmlformats.org/officeDocument/2006/math">
                    <m:oMathParaPr>
                      <m:jc m:val="centerGroup"/>
                    </m:oMathParaPr>
                    <m:oMath xmlns:m="http://schemas.openxmlformats.org/officeDocument/2006/math">
                      <m:acc>
                        <m:accPr>
                          <m:chr m:val="⃗"/>
                          <m:ctrlPr>
                            <a:rPr lang="en-US" i="1">
                              <a:latin typeface="Cambria Math" panose="02040503050406030204" pitchFamily="18" charset="0"/>
                            </a:rPr>
                          </m:ctrlPr>
                        </m:accPr>
                        <m:e>
                          <m:sSub>
                            <m:sSubPr>
                              <m:ctrlPr>
                                <a:rPr lang="fr-CH" b="0" i="1">
                                  <a:latin typeface="Cambria Math" panose="02040503050406030204" pitchFamily="18" charset="0"/>
                                </a:rPr>
                              </m:ctrlPr>
                            </m:sSubPr>
                            <m:e>
                              <m:r>
                                <a:rPr lang="fr-CH" i="1">
                                  <a:latin typeface="Cambria Math" panose="02040503050406030204" pitchFamily="18" charset="0"/>
                                </a:rPr>
                                <m:t>𝑝</m:t>
                              </m:r>
                            </m:e>
                            <m:sub>
                              <m:r>
                                <a:rPr lang="fr-CH" b="0" i="1">
                                  <a:latin typeface="Cambria Math" panose="02040503050406030204" pitchFamily="18" charset="0"/>
                                </a:rPr>
                                <m:t>𝑠</m:t>
                              </m:r>
                            </m:sub>
                          </m:sSub>
                        </m:e>
                      </m:acc>
                      <m:r>
                        <a:rPr lang="fr-CH" b="0" i="1">
                          <a:latin typeface="Cambria Math" panose="02040503050406030204" pitchFamily="18" charset="0"/>
                        </a:rPr>
                        <m:t>=</m:t>
                      </m:r>
                      <m:r>
                        <a:rPr lang="fr-CH" b="0" i="1">
                          <a:latin typeface="Cambria Math" panose="02040503050406030204" pitchFamily="18" charset="0"/>
                        </a:rPr>
                        <m:t>𝑐</m:t>
                      </m:r>
                      <m:d>
                        <m:dPr>
                          <m:ctrlPr>
                            <a:rPr lang="fr-CH" b="0" i="1">
                              <a:latin typeface="Cambria Math" panose="02040503050406030204" pitchFamily="18" charset="0"/>
                            </a:rPr>
                          </m:ctrlPr>
                        </m:dPr>
                        <m:e>
                          <m:r>
                            <a:rPr lang="fr-CH" b="0" i="1">
                              <a:latin typeface="Cambria Math" panose="02040503050406030204" pitchFamily="18" charset="0"/>
                            </a:rPr>
                            <m:t>𝑞𝑅</m:t>
                          </m:r>
                          <m:r>
                            <a:rPr lang="fr-CH" b="0" i="1">
                              <a:latin typeface="Cambria Math" panose="02040503050406030204" pitchFamily="18" charset="0"/>
                              <a:ea typeface="Cambria Math" panose="02040503050406030204" pitchFamily="18" charset="0"/>
                            </a:rPr>
                            <m:t>∙</m:t>
                          </m:r>
                          <m:acc>
                            <m:accPr>
                              <m:chr m:val="⃗"/>
                              <m:ctrlPr>
                                <a:rPr lang="en-US" i="1">
                                  <a:latin typeface="Cambria Math" panose="02040503050406030204" pitchFamily="18" charset="0"/>
                                </a:rPr>
                              </m:ctrlPr>
                            </m:accPr>
                            <m:e>
                              <m:sSub>
                                <m:sSubPr>
                                  <m:ctrlPr>
                                    <a:rPr lang="fr-CH" i="1">
                                      <a:latin typeface="Cambria Math" panose="02040503050406030204" pitchFamily="18" charset="0"/>
                                    </a:rPr>
                                  </m:ctrlPr>
                                </m:sSubPr>
                                <m:e>
                                  <m:r>
                                    <a:rPr lang="fr-CH" i="1">
                                      <a:latin typeface="Cambria Math" panose="02040503050406030204" pitchFamily="18" charset="0"/>
                                    </a:rPr>
                                    <m:t>𝑝</m:t>
                                  </m:r>
                                </m:e>
                                <m:sub>
                                  <m:r>
                                    <a:rPr lang="fr-CH" i="1">
                                      <a:latin typeface="Cambria Math" panose="02040503050406030204" pitchFamily="18" charset="0"/>
                                    </a:rPr>
                                    <m:t>𝑠</m:t>
                                  </m:r>
                                </m:sub>
                              </m:sSub>
                            </m:e>
                          </m:acc>
                          <m:r>
                            <a:rPr lang="fr-CH" b="0" i="1">
                              <a:latin typeface="Cambria Math" panose="02040503050406030204" pitchFamily="18" charset="0"/>
                            </a:rPr>
                            <m:t>+(1−</m:t>
                          </m:r>
                          <m:r>
                            <a:rPr lang="fr-CH" b="0" i="1">
                              <a:latin typeface="Cambria Math" panose="02040503050406030204" pitchFamily="18" charset="0"/>
                            </a:rPr>
                            <m:t>𝑞</m:t>
                          </m:r>
                          <m:r>
                            <a:rPr lang="fr-CH" b="0" i="1">
                              <a:latin typeface="Cambria Math" panose="02040503050406030204" pitchFamily="18" charset="0"/>
                            </a:rPr>
                            <m:t>)</m:t>
                          </m:r>
                          <m:acc>
                            <m:accPr>
                              <m:chr m:val="⃗"/>
                              <m:ctrlPr>
                                <a:rPr lang="en-US" i="1">
                                  <a:latin typeface="Cambria Math" panose="02040503050406030204" pitchFamily="18" charset="0"/>
                                </a:rPr>
                              </m:ctrlPr>
                            </m:accPr>
                            <m:e>
                              <m:sSub>
                                <m:sSubPr>
                                  <m:ctrlPr>
                                    <a:rPr lang="fr-CH" i="1">
                                      <a:latin typeface="Cambria Math" panose="02040503050406030204" pitchFamily="18" charset="0"/>
                                    </a:rPr>
                                  </m:ctrlPr>
                                </m:sSubPr>
                                <m:e>
                                  <m:r>
                                    <a:rPr lang="fr-CH" i="1">
                                      <a:latin typeface="Cambria Math" panose="02040503050406030204" pitchFamily="18" charset="0"/>
                                    </a:rPr>
                                    <m:t>𝑒</m:t>
                                  </m:r>
                                </m:e>
                                <m:sub>
                                  <m:r>
                                    <a:rPr lang="fr-CH" i="1">
                                      <a:latin typeface="Cambria Math" panose="02040503050406030204" pitchFamily="18" charset="0"/>
                                    </a:rPr>
                                    <m:t>𝑠</m:t>
                                  </m:r>
                                </m:sub>
                              </m:sSub>
                            </m:e>
                          </m:acc>
                        </m:e>
                      </m:d>
                    </m:oMath>
                  </m:oMathPara>
                </a14:m>
                <a:br>
                  <a:rPr lang="fr-CH" b="0" i="1" dirty="0">
                    <a:latin typeface="Cambria Math" panose="02040503050406030204" pitchFamily="18" charset="0"/>
                  </a:rPr>
                </a:br>
                <a14:m>
                  <m:oMath xmlns:m="http://schemas.openxmlformats.org/officeDocument/2006/math">
                    <m:acc>
                      <m:accPr>
                        <m:chr m:val="⃗"/>
                        <m:ctrlPr>
                          <a:rPr lang="en-US" i="1">
                            <a:latin typeface="Cambria Math" panose="02040503050406030204" pitchFamily="18" charset="0"/>
                          </a:rPr>
                        </m:ctrlPr>
                      </m:accPr>
                      <m:e>
                        <m:sSub>
                          <m:sSubPr>
                            <m:ctrlPr>
                              <a:rPr lang="fr-CH" i="1">
                                <a:latin typeface="Cambria Math" panose="02040503050406030204" pitchFamily="18" charset="0"/>
                              </a:rPr>
                            </m:ctrlPr>
                          </m:sSubPr>
                          <m:e>
                            <m:r>
                              <a:rPr lang="fr-CH" i="1">
                                <a:latin typeface="Cambria Math" panose="02040503050406030204" pitchFamily="18" charset="0"/>
                              </a:rPr>
                              <m:t>𝑒</m:t>
                            </m:r>
                          </m:e>
                          <m:sub>
                            <m:r>
                              <a:rPr lang="fr-CH" b="0" i="1">
                                <a:latin typeface="Cambria Math" panose="02040503050406030204" pitchFamily="18" charset="0"/>
                              </a:rPr>
                              <m:t>𝑠</m:t>
                            </m:r>
                          </m:sub>
                        </m:sSub>
                      </m:e>
                    </m:acc>
                    <m:r>
                      <a:rPr lang="fr-CH" b="0" i="0">
                        <a:latin typeface="Cambria Math" panose="02040503050406030204" pitchFamily="18" charset="0"/>
                      </a:rPr>
                      <m:t>=(0,0,</m:t>
                    </m:r>
                    <m:r>
                      <a:rPr lang="fr-CH" b="0" i="0" smtClean="0">
                        <a:latin typeface="Cambria Math" panose="02040503050406030204" pitchFamily="18" charset="0"/>
                      </a:rPr>
                      <m:t>…,1,…</m:t>
                    </m:r>
                    <m:r>
                      <a:rPr lang="fr-CH" b="0" i="0">
                        <a:latin typeface="Cambria Math" panose="02040503050406030204" pitchFamily="18" charset="0"/>
                      </a:rPr>
                      <m:t>,0)</m:t>
                    </m:r>
                  </m:oMath>
                </a14:m>
                <a:r>
                  <a:rPr lang="fr-CH" dirty="0"/>
                  <a:t>, 1 at entry </a:t>
                </a:r>
                <a14:m>
                  <m:oMath xmlns:m="http://schemas.openxmlformats.org/officeDocument/2006/math">
                    <m:r>
                      <a:rPr lang="fr-CH" i="1">
                        <a:latin typeface="Cambria Math" panose="02040503050406030204" pitchFamily="18" charset="0"/>
                      </a:rPr>
                      <m:t>𝑠</m:t>
                    </m:r>
                  </m:oMath>
                </a14:m>
                <a:endParaRPr lang="fr-CH"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B4072FC6-4F19-3D45-856C-34C0E9A3B278}"/>
                  </a:ext>
                </a:extLst>
              </p:cNvPr>
              <p:cNvSpPr>
                <a:spLocks noGrp="1" noRot="1" noChangeAspect="1" noMove="1" noResize="1" noEditPoints="1" noAdjustHandles="1" noChangeArrowheads="1" noChangeShapeType="1" noTextEdit="1"/>
              </p:cNvSpPr>
              <p:nvPr>
                <p:ph idx="1"/>
              </p:nvPr>
            </p:nvSpPr>
            <p:spPr>
              <a:blipFill>
                <a:blip r:embed="rId3"/>
                <a:stretch>
                  <a:fillRect l="-1412" t="-1307" r="-353"/>
                </a:stretch>
              </a:blipFill>
            </p:spPr>
            <p:txBody>
              <a:bodyPr/>
              <a:lstStyle/>
              <a:p>
                <a:r>
                  <a:rPr lang="en-CH">
                    <a:noFill/>
                  </a:rPr>
                  <a:t> </a:t>
                </a:r>
              </a:p>
            </p:txBody>
          </p:sp>
        </mc:Fallback>
      </mc:AlternateContent>
      <p:sp>
        <p:nvSpPr>
          <p:cNvPr id="4" name="Footer Placeholder 3">
            <a:extLst>
              <a:ext uri="{FF2B5EF4-FFF2-40B4-BE49-F238E27FC236}">
                <a16:creationId xmlns:a16="http://schemas.microsoft.com/office/drawing/2014/main" id="{D2A389E0-1D59-BF4F-9F0C-9EDDF1C39A45}"/>
              </a:ext>
            </a:extLst>
          </p:cNvPr>
          <p:cNvSpPr>
            <a:spLocks noGrp="1"/>
          </p:cNvSpPr>
          <p:nvPr>
            <p:ph type="ftr" sz="quarter" idx="10"/>
          </p:nvPr>
        </p:nvSpPr>
        <p:spPr/>
        <p:txBody>
          <a:bodyPr/>
          <a:lstStyle/>
          <a:p>
            <a:r>
              <a:rPr lang="fr-CH"/>
              <a:t>©2024, Karl Aberer, EPFL-IC, Laboratoire de systèmes d'informations répartis </a:t>
            </a:r>
            <a:endParaRPr lang="en-GB" dirty="0"/>
          </a:p>
        </p:txBody>
      </p:sp>
    </p:spTree>
    <p:extLst>
      <p:ext uri="{BB962C8B-B14F-4D97-AF65-F5344CB8AC3E}">
        <p14:creationId xmlns:p14="http://schemas.microsoft.com/office/powerpoint/2010/main" val="96716261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C60D91-F5FE-6F46-AF01-459AA7750C8F}"/>
              </a:ext>
            </a:extLst>
          </p:cNvPr>
          <p:cNvSpPr>
            <a:spLocks noGrp="1"/>
          </p:cNvSpPr>
          <p:nvPr>
            <p:ph type="title"/>
          </p:nvPr>
        </p:nvSpPr>
        <p:spPr/>
        <p:txBody>
          <a:bodyPr/>
          <a:lstStyle/>
          <a:p>
            <a:r>
              <a:rPr lang="en-US" dirty="0"/>
              <a:t>Computing PPR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25DDB06-5A73-7746-BEDF-48DAB9C72CE7}"/>
                  </a:ext>
                </a:extLst>
              </p:cNvPr>
              <p:cNvSpPr>
                <a:spLocks noGrp="1"/>
              </p:cNvSpPr>
              <p:nvPr>
                <p:ph idx="1"/>
              </p:nvPr>
            </p:nvSpPr>
            <p:spPr>
              <a:xfrm>
                <a:off x="233048" y="1549485"/>
                <a:ext cx="11179191" cy="5809192"/>
              </a:xfrm>
            </p:spPr>
            <p:txBody>
              <a:bodyPr/>
              <a:lstStyle/>
              <a:p>
                <a:r>
                  <a:rPr lang="en-US" dirty="0"/>
                  <a:t>Standard iterative computation</a:t>
                </a:r>
              </a:p>
              <a:p>
                <a:r>
                  <a:rPr lang="fr-CH" b="0" dirty="0"/>
                  <a:t>	</a:t>
                </a:r>
                <a14:m>
                  <m:oMath xmlns:m="http://schemas.openxmlformats.org/officeDocument/2006/math">
                    <m:sSub>
                      <m:sSubPr>
                        <m:ctrlPr>
                          <a:rPr lang="fr-CH" b="0" i="1" smtClean="0">
                            <a:latin typeface="Cambria Math" panose="02040503050406030204" pitchFamily="18" charset="0"/>
                          </a:rPr>
                        </m:ctrlPr>
                      </m:sSubPr>
                      <m:e>
                        <m:acc>
                          <m:accPr>
                            <m:chr m:val="⃗"/>
                            <m:ctrlPr>
                              <a:rPr lang="fr-CH" i="1">
                                <a:latin typeface="Cambria Math" panose="02040503050406030204" pitchFamily="18" charset="0"/>
                              </a:rPr>
                            </m:ctrlPr>
                          </m:accPr>
                          <m:e>
                            <m:r>
                              <a:rPr lang="fr-CH" i="1">
                                <a:latin typeface="Cambria Math" panose="02040503050406030204" pitchFamily="18" charset="0"/>
                              </a:rPr>
                              <m:t>𝑝</m:t>
                            </m:r>
                          </m:e>
                        </m:acc>
                      </m:e>
                      <m:sub>
                        <m:r>
                          <a:rPr lang="fr-CH" b="0" i="1" smtClean="0">
                            <a:latin typeface="Cambria Math" panose="02040503050406030204" pitchFamily="18" charset="0"/>
                          </a:rPr>
                          <m:t>𝑠</m:t>
                        </m:r>
                        <m:r>
                          <a:rPr lang="fr-CH" b="0" i="1" smtClean="0">
                            <a:latin typeface="Cambria Math" panose="02040503050406030204" pitchFamily="18" charset="0"/>
                          </a:rPr>
                          <m:t>,0</m:t>
                        </m:r>
                      </m:sub>
                    </m:sSub>
                    <m:r>
                      <a:rPr lang="fr-CH" b="0" i="1" smtClean="0">
                        <a:latin typeface="Cambria Math" panose="02040503050406030204" pitchFamily="18" charset="0"/>
                      </a:rPr>
                      <m:t>:=</m:t>
                    </m:r>
                  </m:oMath>
                </a14:m>
                <a:r>
                  <a:rPr lang="en-US" dirty="0"/>
                  <a:t> </a:t>
                </a:r>
                <a14:m>
                  <m:oMath xmlns:m="http://schemas.openxmlformats.org/officeDocument/2006/math">
                    <m:acc>
                      <m:accPr>
                        <m:chr m:val="⃗"/>
                        <m:ctrlPr>
                          <a:rPr lang="en-US" i="1">
                            <a:latin typeface="Cambria Math" panose="02040503050406030204" pitchFamily="18" charset="0"/>
                          </a:rPr>
                        </m:ctrlPr>
                      </m:accPr>
                      <m:e>
                        <m:sSub>
                          <m:sSubPr>
                            <m:ctrlPr>
                              <a:rPr lang="fr-CH" i="1">
                                <a:latin typeface="Cambria Math" panose="02040503050406030204" pitchFamily="18" charset="0"/>
                              </a:rPr>
                            </m:ctrlPr>
                          </m:sSubPr>
                          <m:e>
                            <m:r>
                              <a:rPr lang="fr-CH" i="1">
                                <a:latin typeface="Cambria Math" panose="02040503050406030204" pitchFamily="18" charset="0"/>
                              </a:rPr>
                              <m:t>𝑒</m:t>
                            </m:r>
                          </m:e>
                          <m:sub>
                            <m:r>
                              <a:rPr lang="fr-CH" i="1">
                                <a:latin typeface="Cambria Math" panose="02040503050406030204" pitchFamily="18" charset="0"/>
                              </a:rPr>
                              <m:t>𝑠</m:t>
                            </m:r>
                          </m:sub>
                        </m:sSub>
                      </m:e>
                    </m:acc>
                  </m:oMath>
                </a14:m>
                <a:endParaRPr lang="fr-CH" i="1" dirty="0">
                  <a:latin typeface="Cambria Math" panose="02040503050406030204" pitchFamily="18" charset="0"/>
                </a:endParaRPr>
              </a:p>
              <a:p>
                <a:r>
                  <a:rPr lang="en-US" dirty="0"/>
                  <a:t>	</a:t>
                </a:r>
                <a14:m>
                  <m:oMath xmlns:m="http://schemas.openxmlformats.org/officeDocument/2006/math">
                    <m:sSub>
                      <m:sSubPr>
                        <m:ctrlPr>
                          <a:rPr lang="fr-CH" i="1">
                            <a:latin typeface="Cambria Math" panose="02040503050406030204" pitchFamily="18" charset="0"/>
                          </a:rPr>
                        </m:ctrlPr>
                      </m:sSubPr>
                      <m:e>
                        <m:acc>
                          <m:accPr>
                            <m:chr m:val="⃗"/>
                            <m:ctrlPr>
                              <a:rPr lang="fr-CH" i="1">
                                <a:latin typeface="Cambria Math" panose="02040503050406030204" pitchFamily="18" charset="0"/>
                              </a:rPr>
                            </m:ctrlPr>
                          </m:accPr>
                          <m:e>
                            <m:r>
                              <a:rPr lang="fr-CH" i="1">
                                <a:latin typeface="Cambria Math" panose="02040503050406030204" pitchFamily="18" charset="0"/>
                              </a:rPr>
                              <m:t>𝑝</m:t>
                            </m:r>
                          </m:e>
                        </m:acc>
                      </m:e>
                      <m:sub>
                        <m:r>
                          <a:rPr lang="fr-CH" i="1">
                            <a:latin typeface="Cambria Math" panose="02040503050406030204" pitchFamily="18" charset="0"/>
                          </a:rPr>
                          <m:t>𝑠</m:t>
                        </m:r>
                        <m:r>
                          <a:rPr lang="fr-CH" i="1">
                            <a:latin typeface="Cambria Math" panose="02040503050406030204" pitchFamily="18" charset="0"/>
                          </a:rPr>
                          <m:t>,</m:t>
                        </m:r>
                        <m:r>
                          <a:rPr lang="fr-CH" b="0" i="1" smtClean="0">
                            <a:latin typeface="Cambria Math" panose="02040503050406030204" pitchFamily="18" charset="0"/>
                          </a:rPr>
                          <m:t>𝑖</m:t>
                        </m:r>
                        <m:r>
                          <a:rPr lang="fr-CH" b="0" i="1" smtClean="0">
                            <a:latin typeface="Cambria Math" panose="02040503050406030204" pitchFamily="18" charset="0"/>
                          </a:rPr>
                          <m:t>+1</m:t>
                        </m:r>
                      </m:sub>
                    </m:sSub>
                    <m:r>
                      <a:rPr lang="fr-CH" b="0" i="1" smtClean="0">
                        <a:latin typeface="Cambria Math" panose="02040503050406030204" pitchFamily="18" charset="0"/>
                      </a:rPr>
                      <m:t>:</m:t>
                    </m:r>
                    <m:r>
                      <a:rPr lang="fr-CH" i="1">
                        <a:latin typeface="Cambria Math" panose="02040503050406030204" pitchFamily="18" charset="0"/>
                      </a:rPr>
                      <m:t>=</m:t>
                    </m:r>
                    <m:r>
                      <a:rPr lang="fr-CH" i="1">
                        <a:latin typeface="Cambria Math" panose="02040503050406030204" pitchFamily="18" charset="0"/>
                      </a:rPr>
                      <m:t>𝑐</m:t>
                    </m:r>
                    <m:d>
                      <m:dPr>
                        <m:ctrlPr>
                          <a:rPr lang="fr-CH" i="1">
                            <a:latin typeface="Cambria Math" panose="02040503050406030204" pitchFamily="18" charset="0"/>
                          </a:rPr>
                        </m:ctrlPr>
                      </m:dPr>
                      <m:e>
                        <m:r>
                          <a:rPr lang="fr-CH" i="1">
                            <a:latin typeface="Cambria Math" panose="02040503050406030204" pitchFamily="18" charset="0"/>
                          </a:rPr>
                          <m:t>𝑞𝑅</m:t>
                        </m:r>
                        <m:r>
                          <a:rPr lang="fr-CH" i="1">
                            <a:latin typeface="Cambria Math" panose="02040503050406030204" pitchFamily="18" charset="0"/>
                            <a:ea typeface="Cambria Math" panose="02040503050406030204" pitchFamily="18" charset="0"/>
                          </a:rPr>
                          <m:t>∙</m:t>
                        </m:r>
                        <m:acc>
                          <m:accPr>
                            <m:chr m:val="⃗"/>
                            <m:ctrlPr>
                              <a:rPr lang="en-US" i="1">
                                <a:latin typeface="Cambria Math" panose="02040503050406030204" pitchFamily="18" charset="0"/>
                              </a:rPr>
                            </m:ctrlPr>
                          </m:accPr>
                          <m:e>
                            <m:sSub>
                              <m:sSubPr>
                                <m:ctrlPr>
                                  <a:rPr lang="fr-CH" i="1">
                                    <a:latin typeface="Cambria Math" panose="02040503050406030204" pitchFamily="18" charset="0"/>
                                  </a:rPr>
                                </m:ctrlPr>
                              </m:sSubPr>
                              <m:e>
                                <m:r>
                                  <a:rPr lang="fr-CH" i="1">
                                    <a:latin typeface="Cambria Math" panose="02040503050406030204" pitchFamily="18" charset="0"/>
                                  </a:rPr>
                                  <m:t>𝑝</m:t>
                                </m:r>
                              </m:e>
                              <m:sub>
                                <m:r>
                                  <a:rPr lang="fr-CH" i="1">
                                    <a:latin typeface="Cambria Math" panose="02040503050406030204" pitchFamily="18" charset="0"/>
                                  </a:rPr>
                                  <m:t>𝑠</m:t>
                                </m:r>
                                <m:r>
                                  <a:rPr lang="fr-CH" b="0" i="1" smtClean="0">
                                    <a:latin typeface="Cambria Math" panose="02040503050406030204" pitchFamily="18" charset="0"/>
                                  </a:rPr>
                                  <m:t>,</m:t>
                                </m:r>
                                <m:r>
                                  <a:rPr lang="fr-CH" b="0" i="1" smtClean="0">
                                    <a:latin typeface="Cambria Math" panose="02040503050406030204" pitchFamily="18" charset="0"/>
                                  </a:rPr>
                                  <m:t>𝑖</m:t>
                                </m:r>
                              </m:sub>
                            </m:sSub>
                          </m:e>
                        </m:acc>
                        <m:r>
                          <a:rPr lang="fr-CH" i="1">
                            <a:latin typeface="Cambria Math" panose="02040503050406030204" pitchFamily="18" charset="0"/>
                          </a:rPr>
                          <m:t>+(1−</m:t>
                        </m:r>
                        <m:r>
                          <a:rPr lang="fr-CH" i="1">
                            <a:latin typeface="Cambria Math" panose="02040503050406030204" pitchFamily="18" charset="0"/>
                          </a:rPr>
                          <m:t>𝑞</m:t>
                        </m:r>
                        <m:r>
                          <a:rPr lang="fr-CH" i="1">
                            <a:latin typeface="Cambria Math" panose="02040503050406030204" pitchFamily="18" charset="0"/>
                          </a:rPr>
                          <m:t>)</m:t>
                        </m:r>
                        <m:acc>
                          <m:accPr>
                            <m:chr m:val="⃗"/>
                            <m:ctrlPr>
                              <a:rPr lang="en-US" i="1">
                                <a:latin typeface="Cambria Math" panose="02040503050406030204" pitchFamily="18" charset="0"/>
                              </a:rPr>
                            </m:ctrlPr>
                          </m:accPr>
                          <m:e>
                            <m:sSub>
                              <m:sSubPr>
                                <m:ctrlPr>
                                  <a:rPr lang="fr-CH" i="1">
                                    <a:latin typeface="Cambria Math" panose="02040503050406030204" pitchFamily="18" charset="0"/>
                                  </a:rPr>
                                </m:ctrlPr>
                              </m:sSubPr>
                              <m:e>
                                <m:r>
                                  <a:rPr lang="fr-CH" i="1">
                                    <a:latin typeface="Cambria Math" panose="02040503050406030204" pitchFamily="18" charset="0"/>
                                  </a:rPr>
                                  <m:t>𝑒</m:t>
                                </m:r>
                              </m:e>
                              <m:sub>
                                <m:r>
                                  <a:rPr lang="fr-CH" i="1">
                                    <a:latin typeface="Cambria Math" panose="02040503050406030204" pitchFamily="18" charset="0"/>
                                  </a:rPr>
                                  <m:t>𝑠</m:t>
                                </m:r>
                              </m:sub>
                            </m:sSub>
                          </m:e>
                        </m:acc>
                      </m:e>
                    </m:d>
                  </m:oMath>
                </a14:m>
                <a:endParaRPr lang="en-US" dirty="0"/>
              </a:p>
              <a:p>
                <a:endParaRPr lang="en-US" dirty="0"/>
              </a:p>
              <a:p>
                <a:r>
                  <a:rPr lang="en-US" dirty="0"/>
                  <a:t>Monte Carlo method</a:t>
                </a:r>
              </a:p>
              <a:p>
                <a:pPr marL="457200" indent="-457200">
                  <a:buFontTx/>
                  <a:buChar char="-"/>
                </a:pPr>
                <a:r>
                  <a:rPr lang="en-US" dirty="0"/>
                  <a:t>Perform multiple independent random walks starting at </a:t>
                </a:r>
                <a:r>
                  <a:rPr lang="en-US" i="1" dirty="0"/>
                  <a:t>s</a:t>
                </a:r>
              </a:p>
              <a:p>
                <a:pPr marL="457200" indent="-457200">
                  <a:buFontTx/>
                  <a:buChar char="-"/>
                </a:pPr>
                <a:r>
                  <a:rPr lang="en-US" dirty="0"/>
                  <a:t>Compute distribution of end points of random walks</a:t>
                </a:r>
              </a:p>
              <a:p>
                <a:endParaRPr lang="en-US" dirty="0"/>
              </a:p>
            </p:txBody>
          </p:sp>
        </mc:Choice>
        <mc:Fallback xmlns="">
          <p:sp>
            <p:nvSpPr>
              <p:cNvPr id="3" name="Content Placeholder 2">
                <a:extLst>
                  <a:ext uri="{FF2B5EF4-FFF2-40B4-BE49-F238E27FC236}">
                    <a16:creationId xmlns:a16="http://schemas.microsoft.com/office/drawing/2014/main" id="{025DDB06-5A73-7746-BEDF-48DAB9C72CE7}"/>
                  </a:ext>
                </a:extLst>
              </p:cNvPr>
              <p:cNvSpPr>
                <a:spLocks noGrp="1" noRot="1" noChangeAspect="1" noMove="1" noResize="1" noEditPoints="1" noAdjustHandles="1" noChangeArrowheads="1" noChangeShapeType="1" noTextEdit="1"/>
              </p:cNvSpPr>
              <p:nvPr>
                <p:ph idx="1"/>
              </p:nvPr>
            </p:nvSpPr>
            <p:spPr>
              <a:xfrm>
                <a:off x="233048" y="1549485"/>
                <a:ext cx="11179191" cy="5809192"/>
              </a:xfrm>
              <a:blipFill>
                <a:blip r:embed="rId3"/>
                <a:stretch>
                  <a:fillRect l="-1361" t="-1310"/>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5B4B275E-8182-AB48-8E67-D46BAFEBE7FF}"/>
              </a:ext>
            </a:extLst>
          </p:cNvPr>
          <p:cNvSpPr>
            <a:spLocks noGrp="1"/>
          </p:cNvSpPr>
          <p:nvPr>
            <p:ph type="ftr" sz="quarter" idx="10"/>
          </p:nvPr>
        </p:nvSpPr>
        <p:spPr/>
        <p:txBody>
          <a:bodyPr/>
          <a:lstStyle/>
          <a:p>
            <a:r>
              <a:rPr lang="fr-CH"/>
              <a:t>©2024, Karl Aberer, EPFL-IC, Laboratoire de systèmes d'informations répartis </a:t>
            </a:r>
            <a:endParaRPr lang="en-GB" dirty="0"/>
          </a:p>
        </p:txBody>
      </p:sp>
    </p:spTree>
    <p:extLst>
      <p:ext uri="{BB962C8B-B14F-4D97-AF65-F5344CB8AC3E}">
        <p14:creationId xmlns:p14="http://schemas.microsoft.com/office/powerpoint/2010/main" val="30807880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75E495-DD59-4B47-B05E-0213A6954DBD}"/>
              </a:ext>
            </a:extLst>
          </p:cNvPr>
          <p:cNvSpPr>
            <a:spLocks noGrp="1"/>
          </p:cNvSpPr>
          <p:nvPr>
            <p:ph type="title"/>
          </p:nvPr>
        </p:nvSpPr>
        <p:spPr/>
        <p:txBody>
          <a:bodyPr/>
          <a:lstStyle/>
          <a:p>
            <a:r>
              <a:rPr lang="en-US"/>
              <a:t>PPR on Entity Graph</a:t>
            </a:r>
          </a:p>
        </p:txBody>
      </p:sp>
      <p:sp>
        <p:nvSpPr>
          <p:cNvPr id="4" name="Footer Placeholder 3">
            <a:extLst>
              <a:ext uri="{FF2B5EF4-FFF2-40B4-BE49-F238E27FC236}">
                <a16:creationId xmlns:a16="http://schemas.microsoft.com/office/drawing/2014/main" id="{9C8C93BF-637D-C74A-85B3-D1BFCFF8224F}"/>
              </a:ext>
            </a:extLst>
          </p:cNvPr>
          <p:cNvSpPr>
            <a:spLocks noGrp="1"/>
          </p:cNvSpPr>
          <p:nvPr>
            <p:ph type="ftr" sz="quarter" idx="10"/>
          </p:nvPr>
        </p:nvSpPr>
        <p:spPr/>
        <p:txBody>
          <a:bodyPr/>
          <a:lstStyle/>
          <a:p>
            <a:r>
              <a:rPr lang="fr-CH"/>
              <a:t>©2024, Karl Aberer, EPFL-IC, Laboratoire de systèmes d'informations répartis </a:t>
            </a:r>
            <a:endParaRPr lang="en-GB" dirty="0"/>
          </a:p>
        </p:txBody>
      </p:sp>
      <p:sp>
        <p:nvSpPr>
          <p:cNvPr id="5" name="Oval 4">
            <a:extLst>
              <a:ext uri="{FF2B5EF4-FFF2-40B4-BE49-F238E27FC236}">
                <a16:creationId xmlns:a16="http://schemas.microsoft.com/office/drawing/2014/main" id="{9290EB03-166D-204A-A640-CC7E4C2486E7}"/>
              </a:ext>
            </a:extLst>
          </p:cNvPr>
          <p:cNvSpPr/>
          <p:nvPr/>
        </p:nvSpPr>
        <p:spPr bwMode="auto">
          <a:xfrm>
            <a:off x="1682429" y="3050732"/>
            <a:ext cx="2304256" cy="720080"/>
          </a:xfrm>
          <a:prstGeom prst="ellipse">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chemeClr val="tx2"/>
                </a:solidFill>
                <a:effectLst/>
                <a:latin typeface="Calibri" panose="020F0502020204030204" pitchFamily="34" charset="0"/>
                <a:cs typeface="Calibri" panose="020F0502020204030204" pitchFamily="34" charset="0"/>
              </a:rPr>
              <a:t>e</a:t>
            </a:r>
          </a:p>
        </p:txBody>
      </p:sp>
      <p:sp>
        <p:nvSpPr>
          <p:cNvPr id="6" name="Oval 5">
            <a:extLst>
              <a:ext uri="{FF2B5EF4-FFF2-40B4-BE49-F238E27FC236}">
                <a16:creationId xmlns:a16="http://schemas.microsoft.com/office/drawing/2014/main" id="{D5D76E18-5094-4840-BA5E-9F7179EA4D13}"/>
              </a:ext>
            </a:extLst>
          </p:cNvPr>
          <p:cNvSpPr/>
          <p:nvPr/>
        </p:nvSpPr>
        <p:spPr bwMode="auto">
          <a:xfrm>
            <a:off x="1608831" y="5822235"/>
            <a:ext cx="2304256" cy="720080"/>
          </a:xfrm>
          <a:prstGeom prst="ellipse">
            <a:avLst/>
          </a:prstGeom>
          <a:solidFill>
            <a:schemeClr val="accent6">
              <a:lumMod val="20000"/>
              <a:lumOff val="80000"/>
            </a:schemeClr>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chemeClr val="tx2"/>
                </a:solidFill>
                <a:effectLst/>
                <a:latin typeface="Calibri" panose="020F0502020204030204" pitchFamily="34" charset="0"/>
                <a:cs typeface="Calibri" panose="020F0502020204030204" pitchFamily="34" charset="0"/>
              </a:rPr>
              <a:t>s</a:t>
            </a:r>
          </a:p>
        </p:txBody>
      </p:sp>
      <p:sp>
        <p:nvSpPr>
          <p:cNvPr id="7" name="Oval 6">
            <a:extLst>
              <a:ext uri="{FF2B5EF4-FFF2-40B4-BE49-F238E27FC236}">
                <a16:creationId xmlns:a16="http://schemas.microsoft.com/office/drawing/2014/main" id="{73980AB6-1AA3-6B44-B61F-97D6A684E67B}"/>
              </a:ext>
            </a:extLst>
          </p:cNvPr>
          <p:cNvSpPr/>
          <p:nvPr/>
        </p:nvSpPr>
        <p:spPr bwMode="auto">
          <a:xfrm>
            <a:off x="4787503" y="5867089"/>
            <a:ext cx="2304256" cy="720080"/>
          </a:xfrm>
          <a:prstGeom prst="ellipse">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2"/>
              </a:solidFill>
              <a:effectLst/>
              <a:latin typeface="Calibri" panose="020F0502020204030204" pitchFamily="34" charset="0"/>
              <a:cs typeface="Calibri" panose="020F0502020204030204" pitchFamily="34" charset="0"/>
            </a:endParaRPr>
          </a:p>
        </p:txBody>
      </p:sp>
      <p:sp>
        <p:nvSpPr>
          <p:cNvPr id="8" name="Oval 7">
            <a:extLst>
              <a:ext uri="{FF2B5EF4-FFF2-40B4-BE49-F238E27FC236}">
                <a16:creationId xmlns:a16="http://schemas.microsoft.com/office/drawing/2014/main" id="{F4C3AC0E-8166-3444-BCC4-3F99586CC9B2}"/>
              </a:ext>
            </a:extLst>
          </p:cNvPr>
          <p:cNvSpPr/>
          <p:nvPr/>
        </p:nvSpPr>
        <p:spPr bwMode="auto">
          <a:xfrm>
            <a:off x="4787503" y="3084620"/>
            <a:ext cx="2304256" cy="720080"/>
          </a:xfrm>
          <a:prstGeom prst="ellipse">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2"/>
              </a:solidFill>
              <a:effectLst/>
              <a:latin typeface="Calibri" panose="020F0502020204030204" pitchFamily="34" charset="0"/>
              <a:cs typeface="Calibri" panose="020F0502020204030204" pitchFamily="34" charset="0"/>
            </a:endParaRPr>
          </a:p>
        </p:txBody>
      </p:sp>
      <p:cxnSp>
        <p:nvCxnSpPr>
          <p:cNvPr id="9" name="Straight Arrow Connector 8">
            <a:extLst>
              <a:ext uri="{FF2B5EF4-FFF2-40B4-BE49-F238E27FC236}">
                <a16:creationId xmlns:a16="http://schemas.microsoft.com/office/drawing/2014/main" id="{68004DB6-261A-2F48-B94F-A661C00AE776}"/>
              </a:ext>
            </a:extLst>
          </p:cNvPr>
          <p:cNvCxnSpPr>
            <a:cxnSpLocks/>
            <a:endCxn id="6" idx="7"/>
          </p:cNvCxnSpPr>
          <p:nvPr/>
        </p:nvCxnSpPr>
        <p:spPr bwMode="auto">
          <a:xfrm flipH="1">
            <a:off x="3575637" y="3665359"/>
            <a:ext cx="59738" cy="2262329"/>
          </a:xfrm>
          <a:prstGeom prst="straightConnector1">
            <a:avLst/>
          </a:prstGeom>
          <a:solidFill>
            <a:schemeClr val="accent1"/>
          </a:solidFill>
          <a:ln w="19050" cap="flat" cmpd="sng" algn="ctr">
            <a:solidFill>
              <a:schemeClr val="tx1"/>
            </a:solidFill>
            <a:prstDash val="solid"/>
            <a:round/>
            <a:headEnd type="none" w="lg" len="lg"/>
            <a:tailEnd type="triangle" w="lg" len="lg"/>
          </a:ln>
          <a:effectLst/>
        </p:spPr>
      </p:cxnSp>
      <p:cxnSp>
        <p:nvCxnSpPr>
          <p:cNvPr id="10" name="Straight Arrow Connector 9">
            <a:extLst>
              <a:ext uri="{FF2B5EF4-FFF2-40B4-BE49-F238E27FC236}">
                <a16:creationId xmlns:a16="http://schemas.microsoft.com/office/drawing/2014/main" id="{39CAA522-BA77-5345-A981-1E8919BB2B95}"/>
              </a:ext>
            </a:extLst>
          </p:cNvPr>
          <p:cNvCxnSpPr>
            <a:cxnSpLocks/>
            <a:stCxn id="6" idx="1"/>
            <a:endCxn id="5" idx="3"/>
          </p:cNvCxnSpPr>
          <p:nvPr/>
        </p:nvCxnSpPr>
        <p:spPr bwMode="auto">
          <a:xfrm flipV="1">
            <a:off x="1946281" y="3665359"/>
            <a:ext cx="73598" cy="2262329"/>
          </a:xfrm>
          <a:prstGeom prst="straightConnector1">
            <a:avLst/>
          </a:prstGeom>
          <a:solidFill>
            <a:schemeClr val="accent1"/>
          </a:solidFill>
          <a:ln w="19050" cap="flat" cmpd="sng" algn="ctr">
            <a:solidFill>
              <a:schemeClr val="tx1"/>
            </a:solidFill>
            <a:prstDash val="solid"/>
            <a:round/>
            <a:headEnd type="none" w="lg" len="lg"/>
            <a:tailEnd type="triangle" w="lg" len="lg"/>
          </a:ln>
          <a:effectLst/>
        </p:spPr>
      </p:cxnSp>
      <p:sp>
        <p:nvSpPr>
          <p:cNvPr id="11" name="Oval 10">
            <a:extLst>
              <a:ext uri="{FF2B5EF4-FFF2-40B4-BE49-F238E27FC236}">
                <a16:creationId xmlns:a16="http://schemas.microsoft.com/office/drawing/2014/main" id="{36432CCB-8465-E746-A1ED-F5841A07F66A}"/>
              </a:ext>
            </a:extLst>
          </p:cNvPr>
          <p:cNvSpPr/>
          <p:nvPr/>
        </p:nvSpPr>
        <p:spPr bwMode="auto">
          <a:xfrm>
            <a:off x="8280418" y="4160385"/>
            <a:ext cx="2304256" cy="720080"/>
          </a:xfrm>
          <a:prstGeom prst="ellipse">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2"/>
              </a:solidFill>
              <a:effectLst/>
              <a:latin typeface="Calibri" panose="020F0502020204030204" pitchFamily="34" charset="0"/>
              <a:cs typeface="Calibri" panose="020F0502020204030204" pitchFamily="34" charset="0"/>
            </a:endParaRPr>
          </a:p>
        </p:txBody>
      </p:sp>
      <p:cxnSp>
        <p:nvCxnSpPr>
          <p:cNvPr id="12" name="Straight Arrow Connector 11">
            <a:extLst>
              <a:ext uri="{FF2B5EF4-FFF2-40B4-BE49-F238E27FC236}">
                <a16:creationId xmlns:a16="http://schemas.microsoft.com/office/drawing/2014/main" id="{855A4289-471D-134A-9159-B43CC6E95265}"/>
              </a:ext>
            </a:extLst>
          </p:cNvPr>
          <p:cNvCxnSpPr>
            <a:cxnSpLocks/>
            <a:stCxn id="5" idx="5"/>
            <a:endCxn id="11" idx="2"/>
          </p:cNvCxnSpPr>
          <p:nvPr/>
        </p:nvCxnSpPr>
        <p:spPr bwMode="auto">
          <a:xfrm>
            <a:off x="3649235" y="3665359"/>
            <a:ext cx="4631183" cy="855066"/>
          </a:xfrm>
          <a:prstGeom prst="straightConnector1">
            <a:avLst/>
          </a:prstGeom>
          <a:solidFill>
            <a:schemeClr val="accent1"/>
          </a:solidFill>
          <a:ln w="19050" cap="flat" cmpd="sng" algn="ctr">
            <a:solidFill>
              <a:schemeClr val="tx1"/>
            </a:solidFill>
            <a:prstDash val="solid"/>
            <a:round/>
            <a:headEnd type="none" w="lg" len="lg"/>
            <a:tailEnd type="triangle" w="lg" len="lg"/>
          </a:ln>
          <a:effectLst/>
        </p:spPr>
      </p:cxnSp>
      <p:sp>
        <p:nvSpPr>
          <p:cNvPr id="13" name="Oval 12">
            <a:extLst>
              <a:ext uri="{FF2B5EF4-FFF2-40B4-BE49-F238E27FC236}">
                <a16:creationId xmlns:a16="http://schemas.microsoft.com/office/drawing/2014/main" id="{DDDD3185-07FE-8846-9D39-476C5A9F9EDE}"/>
              </a:ext>
            </a:extLst>
          </p:cNvPr>
          <p:cNvSpPr/>
          <p:nvPr/>
        </p:nvSpPr>
        <p:spPr bwMode="auto">
          <a:xfrm>
            <a:off x="8294278" y="5184948"/>
            <a:ext cx="2304256" cy="720080"/>
          </a:xfrm>
          <a:prstGeom prst="ellipse">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2"/>
              </a:solidFill>
              <a:effectLst/>
              <a:latin typeface="Calibri" panose="020F0502020204030204" pitchFamily="34" charset="0"/>
              <a:cs typeface="Calibri" panose="020F0502020204030204" pitchFamily="34" charset="0"/>
            </a:endParaRPr>
          </a:p>
        </p:txBody>
      </p:sp>
      <p:cxnSp>
        <p:nvCxnSpPr>
          <p:cNvPr id="14" name="Straight Arrow Connector 13">
            <a:extLst>
              <a:ext uri="{FF2B5EF4-FFF2-40B4-BE49-F238E27FC236}">
                <a16:creationId xmlns:a16="http://schemas.microsoft.com/office/drawing/2014/main" id="{097AD0E0-76E9-AA46-87F7-ABCB6B0E357C}"/>
              </a:ext>
            </a:extLst>
          </p:cNvPr>
          <p:cNvCxnSpPr>
            <a:cxnSpLocks/>
            <a:stCxn id="6" idx="7"/>
            <a:endCxn id="13" idx="2"/>
          </p:cNvCxnSpPr>
          <p:nvPr/>
        </p:nvCxnSpPr>
        <p:spPr bwMode="auto">
          <a:xfrm flipV="1">
            <a:off x="3575637" y="5544988"/>
            <a:ext cx="4718641" cy="382700"/>
          </a:xfrm>
          <a:prstGeom prst="straightConnector1">
            <a:avLst/>
          </a:prstGeom>
          <a:solidFill>
            <a:schemeClr val="accent1"/>
          </a:solidFill>
          <a:ln w="19050" cap="flat" cmpd="sng" algn="ctr">
            <a:solidFill>
              <a:schemeClr val="tx1"/>
            </a:solidFill>
            <a:prstDash val="solid"/>
            <a:round/>
            <a:headEnd type="none" w="lg" len="lg"/>
            <a:tailEnd type="triangle" w="lg" len="lg"/>
          </a:ln>
          <a:effectLst/>
        </p:spPr>
      </p:cxnSp>
      <p:cxnSp>
        <p:nvCxnSpPr>
          <p:cNvPr id="15" name="Straight Arrow Connector 14">
            <a:extLst>
              <a:ext uri="{FF2B5EF4-FFF2-40B4-BE49-F238E27FC236}">
                <a16:creationId xmlns:a16="http://schemas.microsoft.com/office/drawing/2014/main" id="{E8706F40-426B-1749-9751-BA580CAFF8BD}"/>
              </a:ext>
            </a:extLst>
          </p:cNvPr>
          <p:cNvCxnSpPr>
            <a:cxnSpLocks/>
            <a:stCxn id="7" idx="6"/>
            <a:endCxn id="13" idx="2"/>
          </p:cNvCxnSpPr>
          <p:nvPr/>
        </p:nvCxnSpPr>
        <p:spPr bwMode="auto">
          <a:xfrm flipV="1">
            <a:off x="7091759" y="5544988"/>
            <a:ext cx="1202519" cy="682141"/>
          </a:xfrm>
          <a:prstGeom prst="straightConnector1">
            <a:avLst/>
          </a:prstGeom>
          <a:solidFill>
            <a:schemeClr val="accent1"/>
          </a:solidFill>
          <a:ln w="19050" cap="flat" cmpd="sng" algn="ctr">
            <a:solidFill>
              <a:schemeClr val="tx1"/>
            </a:solidFill>
            <a:prstDash val="solid"/>
            <a:round/>
            <a:headEnd type="none" w="lg" len="lg"/>
            <a:tailEnd type="triangle" w="lg" len="lg"/>
          </a:ln>
          <a:effectLst/>
        </p:spPr>
      </p:cxnSp>
      <p:cxnSp>
        <p:nvCxnSpPr>
          <p:cNvPr id="16" name="Straight Arrow Connector 15">
            <a:extLst>
              <a:ext uri="{FF2B5EF4-FFF2-40B4-BE49-F238E27FC236}">
                <a16:creationId xmlns:a16="http://schemas.microsoft.com/office/drawing/2014/main" id="{1D9A8CDD-4665-0244-BCB8-0E0B2B049002}"/>
              </a:ext>
            </a:extLst>
          </p:cNvPr>
          <p:cNvCxnSpPr>
            <a:cxnSpLocks/>
            <a:stCxn id="8" idx="5"/>
            <a:endCxn id="13" idx="2"/>
          </p:cNvCxnSpPr>
          <p:nvPr/>
        </p:nvCxnSpPr>
        <p:spPr bwMode="auto">
          <a:xfrm>
            <a:off x="6754309" y="3699247"/>
            <a:ext cx="1539969" cy="1845741"/>
          </a:xfrm>
          <a:prstGeom prst="straightConnector1">
            <a:avLst/>
          </a:prstGeom>
          <a:solidFill>
            <a:schemeClr val="accent1"/>
          </a:solidFill>
          <a:ln w="19050" cap="flat" cmpd="sng" algn="ctr">
            <a:solidFill>
              <a:schemeClr val="tx1"/>
            </a:solidFill>
            <a:prstDash val="solid"/>
            <a:round/>
            <a:headEnd type="none" w="lg" len="lg"/>
            <a:tailEnd type="triangle" w="lg" len="lg"/>
          </a:ln>
          <a:effectLst/>
        </p:spPr>
      </p:cxnSp>
      <p:sp>
        <p:nvSpPr>
          <p:cNvPr id="17" name="TextBox 16">
            <a:extLst>
              <a:ext uri="{FF2B5EF4-FFF2-40B4-BE49-F238E27FC236}">
                <a16:creationId xmlns:a16="http://schemas.microsoft.com/office/drawing/2014/main" id="{3F32C951-C384-E449-9474-5A9698019DDE}"/>
              </a:ext>
            </a:extLst>
          </p:cNvPr>
          <p:cNvSpPr txBox="1"/>
          <p:nvPr/>
        </p:nvSpPr>
        <p:spPr>
          <a:xfrm>
            <a:off x="1763732" y="6874218"/>
            <a:ext cx="1994457" cy="461665"/>
          </a:xfrm>
          <a:prstGeom prst="rect">
            <a:avLst/>
          </a:prstGeom>
          <a:noFill/>
        </p:spPr>
        <p:txBody>
          <a:bodyPr wrap="none" rtlCol="0">
            <a:spAutoFit/>
          </a:bodyPr>
          <a:lstStyle/>
          <a:p>
            <a:r>
              <a:rPr lang="en-US" sz="2400">
                <a:latin typeface="Calibri" panose="020F0502020204030204" pitchFamily="34" charset="0"/>
                <a:cs typeface="Calibri" panose="020F0502020204030204" pitchFamily="34" charset="0"/>
              </a:rPr>
              <a:t>PPR</a:t>
            </a:r>
            <a:r>
              <a:rPr lang="en-US" sz="2400" baseline="-25000">
                <a:latin typeface="Calibri" panose="020F0502020204030204" pitchFamily="34" charset="0"/>
                <a:cs typeface="Calibri" panose="020F0502020204030204" pitchFamily="34" charset="0"/>
              </a:rPr>
              <a:t>s</a:t>
            </a:r>
            <a:r>
              <a:rPr lang="en-US" sz="2400">
                <a:latin typeface="Calibri" panose="020F0502020204030204" pitchFamily="34" charset="0"/>
                <a:cs typeface="Calibri" panose="020F0502020204030204" pitchFamily="34" charset="0"/>
              </a:rPr>
              <a:t>(s) = high </a:t>
            </a:r>
          </a:p>
        </p:txBody>
      </p:sp>
      <p:sp>
        <p:nvSpPr>
          <p:cNvPr id="18" name="TextBox 17">
            <a:extLst>
              <a:ext uri="{FF2B5EF4-FFF2-40B4-BE49-F238E27FC236}">
                <a16:creationId xmlns:a16="http://schemas.microsoft.com/office/drawing/2014/main" id="{80FAFB97-2B59-714D-9349-AB0B53BA8727}"/>
              </a:ext>
            </a:extLst>
          </p:cNvPr>
          <p:cNvSpPr txBox="1"/>
          <p:nvPr/>
        </p:nvSpPr>
        <p:spPr>
          <a:xfrm>
            <a:off x="1662742" y="2281753"/>
            <a:ext cx="2196435" cy="461665"/>
          </a:xfrm>
          <a:prstGeom prst="rect">
            <a:avLst/>
          </a:prstGeom>
          <a:noFill/>
        </p:spPr>
        <p:txBody>
          <a:bodyPr wrap="none" rtlCol="0">
            <a:spAutoFit/>
          </a:bodyPr>
          <a:lstStyle/>
          <a:p>
            <a:r>
              <a:rPr lang="en-US" sz="2400" dirty="0">
                <a:latin typeface="Calibri" panose="020F0502020204030204" pitchFamily="34" charset="0"/>
                <a:cs typeface="Calibri" panose="020F0502020204030204" pitchFamily="34" charset="0"/>
              </a:rPr>
              <a:t>PPR</a:t>
            </a:r>
            <a:r>
              <a:rPr lang="en-US" sz="2400" baseline="-25000" dirty="0">
                <a:latin typeface="Calibri" panose="020F0502020204030204" pitchFamily="34" charset="0"/>
                <a:cs typeface="Calibri" panose="020F0502020204030204" pitchFamily="34" charset="0"/>
              </a:rPr>
              <a:t>s</a:t>
            </a:r>
            <a:r>
              <a:rPr lang="en-US" sz="2400" dirty="0">
                <a:latin typeface="Calibri" panose="020F0502020204030204" pitchFamily="34" charset="0"/>
                <a:cs typeface="Calibri" panose="020F0502020204030204" pitchFamily="34" charset="0"/>
              </a:rPr>
              <a:t>(e</a:t>
            </a:r>
            <a:r>
              <a:rPr lang="en-US" sz="2400" baseline="-25000" dirty="0">
                <a:latin typeface="Calibri" panose="020F0502020204030204" pitchFamily="34" charset="0"/>
                <a:cs typeface="Calibri" panose="020F0502020204030204" pitchFamily="34" charset="0"/>
              </a:rPr>
              <a:t>11</a:t>
            </a:r>
            <a:r>
              <a:rPr lang="en-US" sz="2400" dirty="0">
                <a:latin typeface="Calibri" panose="020F0502020204030204" pitchFamily="34" charset="0"/>
                <a:cs typeface="Calibri" panose="020F0502020204030204" pitchFamily="34" charset="0"/>
              </a:rPr>
              <a:t>) = high </a:t>
            </a:r>
          </a:p>
        </p:txBody>
      </p:sp>
      <p:sp>
        <p:nvSpPr>
          <p:cNvPr id="19" name="TextBox 18">
            <a:extLst>
              <a:ext uri="{FF2B5EF4-FFF2-40B4-BE49-F238E27FC236}">
                <a16:creationId xmlns:a16="http://schemas.microsoft.com/office/drawing/2014/main" id="{B360F92A-761A-9744-AAAC-53229AD0DDA8}"/>
              </a:ext>
            </a:extLst>
          </p:cNvPr>
          <p:cNvSpPr txBox="1"/>
          <p:nvPr/>
        </p:nvSpPr>
        <p:spPr>
          <a:xfrm>
            <a:off x="5150929" y="2302655"/>
            <a:ext cx="1568057" cy="461665"/>
          </a:xfrm>
          <a:prstGeom prst="rect">
            <a:avLst/>
          </a:prstGeom>
          <a:noFill/>
        </p:spPr>
        <p:txBody>
          <a:bodyPr wrap="none" rtlCol="0">
            <a:spAutoFit/>
          </a:bodyPr>
          <a:lstStyle/>
          <a:p>
            <a:r>
              <a:rPr lang="en-US" sz="2400">
                <a:latin typeface="Calibri" panose="020F0502020204030204" pitchFamily="34" charset="0"/>
                <a:cs typeface="Calibri" panose="020F0502020204030204" pitchFamily="34" charset="0"/>
              </a:rPr>
              <a:t>PPR</a:t>
            </a:r>
            <a:r>
              <a:rPr lang="en-US" sz="2400" baseline="-25000">
                <a:latin typeface="Calibri" panose="020F0502020204030204" pitchFamily="34" charset="0"/>
                <a:cs typeface="Calibri" panose="020F0502020204030204" pitchFamily="34" charset="0"/>
              </a:rPr>
              <a:t>s</a:t>
            </a:r>
            <a:r>
              <a:rPr lang="en-US" sz="2400">
                <a:latin typeface="Calibri" panose="020F0502020204030204" pitchFamily="34" charset="0"/>
                <a:cs typeface="Calibri" panose="020F0502020204030204" pitchFamily="34" charset="0"/>
              </a:rPr>
              <a:t>(.) = 0 </a:t>
            </a:r>
          </a:p>
        </p:txBody>
      </p:sp>
      <p:sp>
        <p:nvSpPr>
          <p:cNvPr id="20" name="TextBox 19">
            <a:extLst>
              <a:ext uri="{FF2B5EF4-FFF2-40B4-BE49-F238E27FC236}">
                <a16:creationId xmlns:a16="http://schemas.microsoft.com/office/drawing/2014/main" id="{B8D50EAF-66F0-8E4E-86F5-592CACD7A890}"/>
              </a:ext>
            </a:extLst>
          </p:cNvPr>
          <p:cNvSpPr txBox="1"/>
          <p:nvPr/>
        </p:nvSpPr>
        <p:spPr>
          <a:xfrm>
            <a:off x="5008463" y="6866908"/>
            <a:ext cx="1568057" cy="461665"/>
          </a:xfrm>
          <a:prstGeom prst="rect">
            <a:avLst/>
          </a:prstGeom>
          <a:noFill/>
        </p:spPr>
        <p:txBody>
          <a:bodyPr wrap="none" rtlCol="0">
            <a:spAutoFit/>
          </a:bodyPr>
          <a:lstStyle/>
          <a:p>
            <a:r>
              <a:rPr lang="en-US" sz="2400">
                <a:latin typeface="Calibri" panose="020F0502020204030204" pitchFamily="34" charset="0"/>
                <a:cs typeface="Calibri" panose="020F0502020204030204" pitchFamily="34" charset="0"/>
              </a:rPr>
              <a:t>PPR</a:t>
            </a:r>
            <a:r>
              <a:rPr lang="en-US" sz="2400" baseline="-25000">
                <a:latin typeface="Calibri" panose="020F0502020204030204" pitchFamily="34" charset="0"/>
                <a:cs typeface="Calibri" panose="020F0502020204030204" pitchFamily="34" charset="0"/>
              </a:rPr>
              <a:t>s</a:t>
            </a:r>
            <a:r>
              <a:rPr lang="en-US" sz="2400">
                <a:latin typeface="Calibri" panose="020F0502020204030204" pitchFamily="34" charset="0"/>
                <a:cs typeface="Calibri" panose="020F0502020204030204" pitchFamily="34" charset="0"/>
              </a:rPr>
              <a:t>(.) = 0 </a:t>
            </a:r>
          </a:p>
        </p:txBody>
      </p:sp>
      <p:sp>
        <p:nvSpPr>
          <p:cNvPr id="21" name="TextBox 20">
            <a:extLst>
              <a:ext uri="{FF2B5EF4-FFF2-40B4-BE49-F238E27FC236}">
                <a16:creationId xmlns:a16="http://schemas.microsoft.com/office/drawing/2014/main" id="{78EB2440-414A-3B40-B7BB-7526E9670CC8}"/>
              </a:ext>
            </a:extLst>
          </p:cNvPr>
          <p:cNvSpPr txBox="1"/>
          <p:nvPr/>
        </p:nvSpPr>
        <p:spPr>
          <a:xfrm>
            <a:off x="8172426" y="3444660"/>
            <a:ext cx="2520242" cy="461665"/>
          </a:xfrm>
          <a:prstGeom prst="rect">
            <a:avLst/>
          </a:prstGeom>
          <a:noFill/>
        </p:spPr>
        <p:txBody>
          <a:bodyPr wrap="none" rtlCol="0">
            <a:spAutoFit/>
          </a:bodyPr>
          <a:lstStyle/>
          <a:p>
            <a:r>
              <a:rPr lang="en-US" sz="2400">
                <a:latin typeface="Calibri" panose="020F0502020204030204" pitchFamily="34" charset="0"/>
                <a:cs typeface="Calibri" panose="020F0502020204030204" pitchFamily="34" charset="0"/>
              </a:rPr>
              <a:t>PPR</a:t>
            </a:r>
            <a:r>
              <a:rPr lang="en-US" sz="2400" baseline="-25000">
                <a:latin typeface="Calibri" panose="020F0502020204030204" pitchFamily="34" charset="0"/>
                <a:cs typeface="Calibri" panose="020F0502020204030204" pitchFamily="34" charset="0"/>
              </a:rPr>
              <a:t>s</a:t>
            </a:r>
            <a:r>
              <a:rPr lang="en-US" sz="2400">
                <a:latin typeface="Calibri" panose="020F0502020204030204" pitchFamily="34" charset="0"/>
                <a:cs typeface="Calibri" panose="020F0502020204030204" pitchFamily="34" charset="0"/>
              </a:rPr>
              <a:t>(.) = medium  </a:t>
            </a:r>
          </a:p>
        </p:txBody>
      </p:sp>
      <p:sp>
        <p:nvSpPr>
          <p:cNvPr id="22" name="TextBox 21">
            <a:extLst>
              <a:ext uri="{FF2B5EF4-FFF2-40B4-BE49-F238E27FC236}">
                <a16:creationId xmlns:a16="http://schemas.microsoft.com/office/drawing/2014/main" id="{8536DC20-A65D-2B4A-B01A-355295CC5335}"/>
              </a:ext>
            </a:extLst>
          </p:cNvPr>
          <p:cNvSpPr txBox="1"/>
          <p:nvPr/>
        </p:nvSpPr>
        <p:spPr>
          <a:xfrm>
            <a:off x="8232581" y="6125504"/>
            <a:ext cx="2520242" cy="461665"/>
          </a:xfrm>
          <a:prstGeom prst="rect">
            <a:avLst/>
          </a:prstGeom>
          <a:noFill/>
        </p:spPr>
        <p:txBody>
          <a:bodyPr wrap="none" rtlCol="0">
            <a:spAutoFit/>
          </a:bodyPr>
          <a:lstStyle/>
          <a:p>
            <a:r>
              <a:rPr lang="en-US" sz="2400">
                <a:latin typeface="Calibri" panose="020F0502020204030204" pitchFamily="34" charset="0"/>
                <a:cs typeface="Calibri" panose="020F0502020204030204" pitchFamily="34" charset="0"/>
              </a:rPr>
              <a:t>PPR</a:t>
            </a:r>
            <a:r>
              <a:rPr lang="en-US" sz="2400" baseline="-25000">
                <a:latin typeface="Calibri" panose="020F0502020204030204" pitchFamily="34" charset="0"/>
                <a:cs typeface="Calibri" panose="020F0502020204030204" pitchFamily="34" charset="0"/>
              </a:rPr>
              <a:t>s</a:t>
            </a:r>
            <a:r>
              <a:rPr lang="en-US" sz="2400">
                <a:latin typeface="Calibri" panose="020F0502020204030204" pitchFamily="34" charset="0"/>
                <a:cs typeface="Calibri" panose="020F0502020204030204" pitchFamily="34" charset="0"/>
              </a:rPr>
              <a:t>(.) = medium  </a:t>
            </a:r>
          </a:p>
        </p:txBody>
      </p:sp>
      <p:sp>
        <p:nvSpPr>
          <p:cNvPr id="3" name="TextBox 2">
            <a:extLst>
              <a:ext uri="{FF2B5EF4-FFF2-40B4-BE49-F238E27FC236}">
                <a16:creationId xmlns:a16="http://schemas.microsoft.com/office/drawing/2014/main" id="{FA077B81-9702-2543-AC7C-4F0652A80E4E}"/>
              </a:ext>
            </a:extLst>
          </p:cNvPr>
          <p:cNvSpPr txBox="1"/>
          <p:nvPr/>
        </p:nvSpPr>
        <p:spPr>
          <a:xfrm>
            <a:off x="7467935" y="1450716"/>
            <a:ext cx="4171718" cy="1077218"/>
          </a:xfrm>
          <a:prstGeom prst="rect">
            <a:avLst/>
          </a:prstGeom>
          <a:noFill/>
        </p:spPr>
        <p:txBody>
          <a:bodyPr wrap="none" rtlCol="0">
            <a:spAutoFit/>
          </a:bodyPr>
          <a:lstStyle/>
          <a:p>
            <a:r>
              <a:rPr lang="en-US" sz="3200" dirty="0">
                <a:latin typeface="Calibri" panose="020F0502020204030204" pitchFamily="34" charset="0"/>
                <a:cs typeface="Calibri" panose="020F0502020204030204" pitchFamily="34" charset="0"/>
              </a:rPr>
              <a:t>Source node s supports </a:t>
            </a:r>
            <a:br>
              <a:rPr lang="en-US" sz="3200" dirty="0">
                <a:latin typeface="Calibri" panose="020F0502020204030204" pitchFamily="34" charset="0"/>
                <a:cs typeface="Calibri" panose="020F0502020204030204" pitchFamily="34" charset="0"/>
              </a:rPr>
            </a:br>
            <a:r>
              <a:rPr lang="en-US" sz="3200" dirty="0">
                <a:latin typeface="Calibri" panose="020F0502020204030204" pitchFamily="34" charset="0"/>
                <a:cs typeface="Calibri" panose="020F0502020204030204" pitchFamily="34" charset="0"/>
              </a:rPr>
              <a:t>concept c</a:t>
            </a:r>
            <a:r>
              <a:rPr lang="en-US" sz="3200" baseline="-25000" dirty="0">
                <a:latin typeface="Calibri" panose="020F0502020204030204" pitchFamily="34" charset="0"/>
                <a:cs typeface="Calibri" panose="020F0502020204030204" pitchFamily="34" charset="0"/>
              </a:rPr>
              <a:t>11</a:t>
            </a:r>
            <a:endParaRPr lang="en-US" sz="3200" dirty="0">
              <a:latin typeface="Calibri" panose="020F0502020204030204" pitchFamily="34" charset="0"/>
              <a:cs typeface="Calibri" panose="020F0502020204030204" pitchFamily="34" charset="0"/>
            </a:endParaRPr>
          </a:p>
        </p:txBody>
      </p:sp>
      <p:sp>
        <p:nvSpPr>
          <p:cNvPr id="23" name="TextBox 22">
            <a:extLst>
              <a:ext uri="{FF2B5EF4-FFF2-40B4-BE49-F238E27FC236}">
                <a16:creationId xmlns:a16="http://schemas.microsoft.com/office/drawing/2014/main" id="{B10C3466-1FFC-654C-BDD2-074B38F65119}"/>
              </a:ext>
            </a:extLst>
          </p:cNvPr>
          <p:cNvSpPr txBox="1"/>
          <p:nvPr/>
        </p:nvSpPr>
        <p:spPr>
          <a:xfrm>
            <a:off x="4044819" y="1560390"/>
            <a:ext cx="397866" cy="646331"/>
          </a:xfrm>
          <a:prstGeom prst="rect">
            <a:avLst/>
          </a:prstGeom>
          <a:noFill/>
        </p:spPr>
        <p:txBody>
          <a:bodyPr wrap="none" rtlCol="0">
            <a:spAutoFit/>
          </a:bodyPr>
          <a:lstStyle/>
          <a:p>
            <a:r>
              <a:rPr lang="en-US" sz="3600" dirty="0">
                <a:latin typeface="Calibri" panose="020F0502020204030204" pitchFamily="34" charset="0"/>
                <a:cs typeface="Calibri" panose="020F0502020204030204" pitchFamily="34" charset="0"/>
              </a:rPr>
              <a:t>?</a:t>
            </a:r>
          </a:p>
        </p:txBody>
      </p:sp>
      <p:sp>
        <p:nvSpPr>
          <p:cNvPr id="26" name="TextBox 25">
            <a:extLst>
              <a:ext uri="{FF2B5EF4-FFF2-40B4-BE49-F238E27FC236}">
                <a16:creationId xmlns:a16="http://schemas.microsoft.com/office/drawing/2014/main" id="{8AAFEEF1-4A22-E151-4C1C-49EBB0914431}"/>
              </a:ext>
            </a:extLst>
          </p:cNvPr>
          <p:cNvSpPr txBox="1"/>
          <p:nvPr/>
        </p:nvSpPr>
        <p:spPr>
          <a:xfrm>
            <a:off x="1120409" y="1674762"/>
            <a:ext cx="1582484" cy="400110"/>
          </a:xfrm>
          <a:prstGeom prst="rect">
            <a:avLst/>
          </a:prstGeom>
          <a:noFill/>
        </p:spPr>
        <p:txBody>
          <a:bodyPr wrap="none" rtlCol="0">
            <a:spAutoFit/>
          </a:bodyPr>
          <a:lstStyle/>
          <a:p>
            <a:r>
              <a:rPr lang="en-US" sz="2000" dirty="0">
                <a:latin typeface="Calibri" panose="020F0502020204030204" pitchFamily="34" charset="0"/>
                <a:cs typeface="Calibri" panose="020F0502020204030204" pitchFamily="34" charset="0"/>
              </a:rPr>
              <a:t>e</a:t>
            </a:r>
            <a:r>
              <a:rPr lang="en-US" sz="2000" baseline="-25000" dirty="0">
                <a:latin typeface="Calibri" panose="020F0502020204030204" pitchFamily="34" charset="0"/>
                <a:cs typeface="Calibri" panose="020F0502020204030204" pitchFamily="34" charset="0"/>
              </a:rPr>
              <a:t>11</a:t>
            </a:r>
            <a:r>
              <a:rPr lang="en-US" sz="2000" dirty="0">
                <a:latin typeface="Calibri" panose="020F0502020204030204" pitchFamily="34" charset="0"/>
                <a:cs typeface="Calibri" panose="020F0502020204030204" pitchFamily="34" charset="0"/>
              </a:rPr>
              <a:t> = (c</a:t>
            </a:r>
            <a:r>
              <a:rPr lang="en-US" sz="2000" baseline="-25000" dirty="0">
                <a:latin typeface="Calibri" panose="020F0502020204030204" pitchFamily="34" charset="0"/>
                <a:cs typeface="Calibri" panose="020F0502020204030204" pitchFamily="34" charset="0"/>
              </a:rPr>
              <a:t>11</a:t>
            </a:r>
            <a:r>
              <a:rPr lang="en-US" sz="2000" dirty="0">
                <a:latin typeface="Calibri" panose="020F0502020204030204" pitchFamily="34" charset="0"/>
                <a:cs typeface="Calibri" panose="020F0502020204030204" pitchFamily="34" charset="0"/>
              </a:rPr>
              <a:t>, m</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a:t>
            </a:r>
          </a:p>
        </p:txBody>
      </p:sp>
      <p:sp>
        <p:nvSpPr>
          <p:cNvPr id="27" name="TextBox 26">
            <a:extLst>
              <a:ext uri="{FF2B5EF4-FFF2-40B4-BE49-F238E27FC236}">
                <a16:creationId xmlns:a16="http://schemas.microsoft.com/office/drawing/2014/main" id="{6AE6766D-3E88-66DD-C969-E6F24BEEF9AE}"/>
              </a:ext>
            </a:extLst>
          </p:cNvPr>
          <p:cNvSpPr txBox="1"/>
          <p:nvPr/>
        </p:nvSpPr>
        <p:spPr>
          <a:xfrm>
            <a:off x="5534243" y="1627649"/>
            <a:ext cx="1582484" cy="400110"/>
          </a:xfrm>
          <a:prstGeom prst="rect">
            <a:avLst/>
          </a:prstGeom>
          <a:noFill/>
        </p:spPr>
        <p:txBody>
          <a:bodyPr wrap="none" rtlCol="0">
            <a:spAutoFit/>
          </a:bodyPr>
          <a:lstStyle/>
          <a:p>
            <a:r>
              <a:rPr lang="en-US" sz="2000" dirty="0">
                <a:latin typeface="Calibri" panose="020F0502020204030204" pitchFamily="34" charset="0"/>
                <a:cs typeface="Calibri" panose="020F0502020204030204" pitchFamily="34" charset="0"/>
              </a:rPr>
              <a:t>e</a:t>
            </a:r>
            <a:r>
              <a:rPr lang="en-US" sz="2000" baseline="-25000" dirty="0">
                <a:latin typeface="Calibri" panose="020F0502020204030204" pitchFamily="34" charset="0"/>
                <a:cs typeface="Calibri" panose="020F0502020204030204" pitchFamily="34" charset="0"/>
              </a:rPr>
              <a:t>12</a:t>
            </a:r>
            <a:r>
              <a:rPr lang="en-US" sz="2000" dirty="0">
                <a:latin typeface="Calibri" panose="020F0502020204030204" pitchFamily="34" charset="0"/>
                <a:cs typeface="Calibri" panose="020F0502020204030204" pitchFamily="34" charset="0"/>
              </a:rPr>
              <a:t> = (c</a:t>
            </a:r>
            <a:r>
              <a:rPr lang="en-US" sz="2000" baseline="-25000" dirty="0">
                <a:latin typeface="Calibri" panose="020F0502020204030204" pitchFamily="34" charset="0"/>
                <a:cs typeface="Calibri" panose="020F0502020204030204" pitchFamily="34" charset="0"/>
              </a:rPr>
              <a:t>12</a:t>
            </a:r>
            <a:r>
              <a:rPr lang="en-US" sz="2000" dirty="0">
                <a:latin typeface="Calibri" panose="020F0502020204030204" pitchFamily="34" charset="0"/>
                <a:cs typeface="Calibri" panose="020F0502020204030204" pitchFamily="34" charset="0"/>
              </a:rPr>
              <a:t>, m</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a:t>
            </a:r>
          </a:p>
        </p:txBody>
      </p:sp>
    </p:spTree>
    <p:extLst>
      <p:ext uri="{BB962C8B-B14F-4D97-AF65-F5344CB8AC3E}">
        <p14:creationId xmlns:p14="http://schemas.microsoft.com/office/powerpoint/2010/main" val="293013884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B3C50-A7D5-904D-9CFE-67245B440EA9}"/>
              </a:ext>
            </a:extLst>
          </p:cNvPr>
          <p:cNvSpPr>
            <a:spLocks noGrp="1"/>
          </p:cNvSpPr>
          <p:nvPr>
            <p:ph type="title"/>
          </p:nvPr>
        </p:nvSpPr>
        <p:spPr/>
        <p:txBody>
          <a:bodyPr/>
          <a:lstStyle/>
          <a:p>
            <a:r>
              <a:rPr lang="en-US" dirty="0"/>
              <a:t>Contributing Source Nodes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89FADB9-5F6E-C943-825B-E1852B3CECCA}"/>
                  </a:ext>
                </a:extLst>
              </p:cNvPr>
              <p:cNvSpPr>
                <a:spLocks noGrp="1"/>
              </p:cNvSpPr>
              <p:nvPr>
                <p:ph idx="1"/>
              </p:nvPr>
            </p:nvSpPr>
            <p:spPr/>
            <p:txBody>
              <a:bodyPr/>
              <a:lstStyle/>
              <a:p>
                <a:r>
                  <a:rPr lang="en-US" dirty="0"/>
                  <a:t>Only one interpretation </a:t>
                </a:r>
                <a14:m>
                  <m:oMath xmlns:m="http://schemas.openxmlformats.org/officeDocument/2006/math">
                    <m:r>
                      <a:rPr lang="fr-CH" i="1">
                        <a:latin typeface="Cambria Math" panose="02040503050406030204" pitchFamily="18" charset="0"/>
                      </a:rPr>
                      <m:t>𝑐</m:t>
                    </m:r>
                  </m:oMath>
                </a14:m>
                <a:r>
                  <a:rPr lang="en-US" dirty="0"/>
                  <a:t> for a mention </a:t>
                </a:r>
                <a14:m>
                  <m:oMath xmlns:m="http://schemas.openxmlformats.org/officeDocument/2006/math">
                    <m:r>
                      <a:rPr lang="fr-CH" i="1">
                        <a:latin typeface="Cambria Math" panose="02040503050406030204" pitchFamily="18" charset="0"/>
                      </a:rPr>
                      <m:t>𝑚</m:t>
                    </m:r>
                  </m:oMath>
                </a14:m>
                <a:r>
                  <a:rPr lang="en-US" dirty="0"/>
                  <a:t> is valid</a:t>
                </a:r>
              </a:p>
              <a:p>
                <a:pPr marL="457200" indent="-457200">
                  <a:buFontTx/>
                  <a:buChar char="-"/>
                </a:pPr>
                <a:r>
                  <a:rPr lang="en-US" dirty="0"/>
                  <a:t>Competing nodes </a:t>
                </a:r>
                <a14:m>
                  <m:oMath xmlns:m="http://schemas.openxmlformats.org/officeDocument/2006/math">
                    <m:r>
                      <a:rPr lang="fr-CH" i="1">
                        <a:latin typeface="Cambria Math" panose="02040503050406030204" pitchFamily="18" charset="0"/>
                      </a:rPr>
                      <m:t>𝑒</m:t>
                    </m:r>
                    <m:r>
                      <a:rPr lang="fr-CH" b="0" i="0" smtClean="0">
                        <a:latin typeface="Cambria Math" panose="02040503050406030204" pitchFamily="18" charset="0"/>
                      </a:rPr>
                      <m:t>′</m:t>
                    </m:r>
                    <m:r>
                      <a:rPr lang="fr-CH" i="1">
                        <a:latin typeface="Cambria Math" panose="02040503050406030204" pitchFamily="18" charset="0"/>
                      </a:rPr>
                      <m:t>=(</m:t>
                    </m:r>
                    <m:sSup>
                      <m:sSupPr>
                        <m:ctrlPr>
                          <a:rPr lang="fr-CH" i="1">
                            <a:latin typeface="Cambria Math" panose="02040503050406030204" pitchFamily="18" charset="0"/>
                          </a:rPr>
                        </m:ctrlPr>
                      </m:sSupPr>
                      <m:e>
                        <m:r>
                          <a:rPr lang="fr-CH" i="1">
                            <a:latin typeface="Cambria Math" panose="02040503050406030204" pitchFamily="18" charset="0"/>
                          </a:rPr>
                          <m:t>𝑐</m:t>
                        </m:r>
                      </m:e>
                      <m:sup>
                        <m:r>
                          <a:rPr lang="fr-CH" i="1">
                            <a:latin typeface="Cambria Math" panose="02040503050406030204" pitchFamily="18" charset="0"/>
                          </a:rPr>
                          <m:t>′</m:t>
                        </m:r>
                      </m:sup>
                    </m:sSup>
                    <m:r>
                      <a:rPr lang="fr-CH" i="1">
                        <a:latin typeface="Cambria Math" panose="02040503050406030204" pitchFamily="18" charset="0"/>
                      </a:rPr>
                      <m:t>,</m:t>
                    </m:r>
                    <m:r>
                      <a:rPr lang="fr-CH" b="0" i="1">
                        <a:latin typeface="Cambria Math" panose="02040503050406030204" pitchFamily="18" charset="0"/>
                      </a:rPr>
                      <m:t>𝑚</m:t>
                    </m:r>
                    <m:r>
                      <a:rPr lang="fr-CH" i="1">
                        <a:latin typeface="Cambria Math" panose="02040503050406030204" pitchFamily="18" charset="0"/>
                      </a:rPr>
                      <m:t>)</m:t>
                    </m:r>
                  </m:oMath>
                </a14:m>
                <a:r>
                  <a:rPr lang="en-US" dirty="0"/>
                  <a:t> that have the same entity mention as </a:t>
                </a:r>
                <a14:m>
                  <m:oMath xmlns:m="http://schemas.openxmlformats.org/officeDocument/2006/math">
                    <m:r>
                      <a:rPr lang="fr-CH" i="1">
                        <a:latin typeface="Cambria Math" panose="02040503050406030204" pitchFamily="18" charset="0"/>
                      </a:rPr>
                      <m:t>𝑒</m:t>
                    </m:r>
                    <m:r>
                      <a:rPr lang="fr-CH" i="1">
                        <a:latin typeface="Cambria Math" panose="02040503050406030204" pitchFamily="18" charset="0"/>
                      </a:rPr>
                      <m:t>=</m:t>
                    </m:r>
                    <m:d>
                      <m:dPr>
                        <m:ctrlPr>
                          <a:rPr lang="fr-CH" i="1">
                            <a:latin typeface="Cambria Math" panose="02040503050406030204" pitchFamily="18" charset="0"/>
                          </a:rPr>
                        </m:ctrlPr>
                      </m:dPr>
                      <m:e>
                        <m:r>
                          <a:rPr lang="fr-CH" i="1">
                            <a:latin typeface="Cambria Math" panose="02040503050406030204" pitchFamily="18" charset="0"/>
                          </a:rPr>
                          <m:t>𝑐</m:t>
                        </m:r>
                        <m:r>
                          <a:rPr lang="fr-CH" i="1">
                            <a:latin typeface="Cambria Math" panose="02040503050406030204" pitchFamily="18" charset="0"/>
                          </a:rPr>
                          <m:t>,</m:t>
                        </m:r>
                        <m:r>
                          <a:rPr lang="fr-CH" i="1">
                            <a:latin typeface="Cambria Math" panose="02040503050406030204" pitchFamily="18" charset="0"/>
                          </a:rPr>
                          <m:t>𝑚</m:t>
                        </m:r>
                      </m:e>
                    </m:d>
                  </m:oMath>
                </a14:m>
                <a:r>
                  <a:rPr lang="en-US" dirty="0"/>
                  <a:t>  cannot support </a:t>
                </a:r>
                <a14:m>
                  <m:oMath xmlns:m="http://schemas.openxmlformats.org/officeDocument/2006/math">
                    <m:r>
                      <a:rPr lang="fr-CH" i="1">
                        <a:latin typeface="Cambria Math" panose="02040503050406030204" pitchFamily="18" charset="0"/>
                      </a:rPr>
                      <m:t>𝑒</m:t>
                    </m:r>
                  </m:oMath>
                </a14:m>
                <a:endParaRPr lang="en-US" dirty="0"/>
              </a:p>
              <a:p>
                <a:pPr marL="457200" indent="-457200">
                  <a:buFontTx/>
                  <a:buChar char="-"/>
                </a:pPr>
                <a:r>
                  <a:rPr lang="en-US" dirty="0"/>
                  <a:t>For multiple nodes </a:t>
                </a:r>
                <a14:m>
                  <m:oMath xmlns:m="http://schemas.openxmlformats.org/officeDocument/2006/math">
                    <m:r>
                      <a:rPr lang="fr-CH" i="1">
                        <a:latin typeface="Cambria Math" panose="02040503050406030204" pitchFamily="18" charset="0"/>
                      </a:rPr>
                      <m:t>𝑠</m:t>
                    </m:r>
                  </m:oMath>
                </a14:m>
                <a:r>
                  <a:rPr lang="en-US" dirty="0"/>
                  <a:t> that have the same entity mention </a:t>
                </a:r>
                <a14:m>
                  <m:oMath xmlns:m="http://schemas.openxmlformats.org/officeDocument/2006/math">
                    <m:r>
                      <a:rPr lang="fr-CH" i="1">
                        <a:latin typeface="Cambria Math" panose="02040503050406030204" pitchFamily="18" charset="0"/>
                      </a:rPr>
                      <m:t>𝑚</m:t>
                    </m:r>
                    <m:r>
                      <a:rPr lang="fr-CH" b="0" i="1">
                        <a:latin typeface="Cambria Math" panose="02040503050406030204" pitchFamily="18" charset="0"/>
                      </a:rPr>
                      <m:t>′</m:t>
                    </m:r>
                  </m:oMath>
                </a14:m>
                <a:r>
                  <a:rPr lang="en-US" dirty="0"/>
                  <a:t>, only the one with highest contribution is considered</a:t>
                </a:r>
              </a:p>
              <a:p>
                <a:endParaRPr lang="en-US" dirty="0"/>
              </a:p>
              <a:p>
                <a:r>
                  <a:rPr lang="en-US" dirty="0"/>
                  <a:t>Thus</a:t>
                </a:r>
              </a:p>
              <a:p>
                <a14:m>
                  <m:oMath xmlns:m="http://schemas.openxmlformats.org/officeDocument/2006/math">
                    <m:sSub>
                      <m:sSubPr>
                        <m:ctrlPr>
                          <a:rPr lang="en-US" i="1">
                            <a:latin typeface="Cambria Math" panose="02040503050406030204" pitchFamily="18" charset="0"/>
                          </a:rPr>
                        </m:ctrlPr>
                      </m:sSubPr>
                      <m:e>
                        <m:r>
                          <a:rPr lang="fr-CH" b="0" i="1">
                            <a:latin typeface="Cambria Math" panose="02040503050406030204" pitchFamily="18" charset="0"/>
                          </a:rPr>
                          <m:t>𝐶𝑜𝑛𝑡𝑟𝑖𝑏𝑢𝑡𝑜𝑟𝑠</m:t>
                        </m:r>
                      </m:e>
                      <m:sub>
                        <m:r>
                          <a:rPr lang="fr-CH" b="0" i="1">
                            <a:latin typeface="Cambria Math" panose="02040503050406030204" pitchFamily="18" charset="0"/>
                          </a:rPr>
                          <m:t>𝑒</m:t>
                        </m:r>
                      </m:sub>
                    </m:sSub>
                    <m:r>
                      <a:rPr lang="fr-CH" b="0" i="1">
                        <a:latin typeface="Cambria Math" panose="02040503050406030204" pitchFamily="18" charset="0"/>
                      </a:rPr>
                      <m:t>=</m:t>
                    </m:r>
                    <m:sSup>
                      <m:sSupPr>
                        <m:ctrlPr>
                          <a:rPr lang="fr-CH" i="1">
                            <a:latin typeface="Cambria Math" panose="02040503050406030204" pitchFamily="18" charset="0"/>
                          </a:rPr>
                        </m:ctrlPr>
                      </m:sSupPr>
                      <m:e>
                        <m:r>
                          <a:rPr lang="fr-CH" b="0" i="1">
                            <a:latin typeface="Cambria Math" panose="02040503050406030204" pitchFamily="18" charset="0"/>
                          </a:rPr>
                          <m:t>{</m:t>
                        </m:r>
                        <m:r>
                          <a:rPr lang="fr-CH" i="1">
                            <a:latin typeface="Cambria Math" panose="02040503050406030204" pitchFamily="18" charset="0"/>
                          </a:rPr>
                          <m:t>(</m:t>
                        </m:r>
                        <m:r>
                          <a:rPr lang="fr-CH" i="1">
                            <a:latin typeface="Cambria Math" panose="02040503050406030204" pitchFamily="18" charset="0"/>
                          </a:rPr>
                          <m:t>𝑚</m:t>
                        </m:r>
                      </m:e>
                      <m:sup>
                        <m:r>
                          <a:rPr lang="fr-CH" i="1">
                            <a:latin typeface="Cambria Math" panose="02040503050406030204" pitchFamily="18" charset="0"/>
                          </a:rPr>
                          <m:t>′</m:t>
                        </m:r>
                      </m:sup>
                    </m:sSup>
                    <m:r>
                      <a:rPr lang="fr-CH" i="1">
                        <a:latin typeface="Cambria Math" panose="02040503050406030204" pitchFamily="18" charset="0"/>
                      </a:rPr>
                      <m:t>,</m:t>
                    </m:r>
                    <m:func>
                      <m:funcPr>
                        <m:ctrlPr>
                          <a:rPr lang="fr-CH" i="1">
                            <a:latin typeface="Cambria Math" panose="02040503050406030204" pitchFamily="18" charset="0"/>
                          </a:rPr>
                        </m:ctrlPr>
                      </m:funcPr>
                      <m:fName>
                        <m:limLow>
                          <m:limLowPr>
                            <m:ctrlPr>
                              <a:rPr lang="fr-CH" i="1">
                                <a:latin typeface="Cambria Math" panose="02040503050406030204" pitchFamily="18" charset="0"/>
                              </a:rPr>
                            </m:ctrlPr>
                          </m:limLowPr>
                          <m:e>
                            <m:r>
                              <m:rPr>
                                <m:sty m:val="p"/>
                              </m:rPr>
                              <a:rPr lang="fr-CH">
                                <a:latin typeface="Cambria Math" panose="02040503050406030204" pitchFamily="18" charset="0"/>
                              </a:rPr>
                              <m:t>argmax</m:t>
                            </m:r>
                          </m:e>
                          <m:lim>
                            <m:r>
                              <a:rPr lang="fr-CH" i="1">
                                <a:latin typeface="Cambria Math" panose="02040503050406030204" pitchFamily="18" charset="0"/>
                              </a:rPr>
                              <m:t>𝑐</m:t>
                            </m:r>
                          </m:lim>
                        </m:limLow>
                      </m:fName>
                      <m:e>
                        <m:sSub>
                          <m:sSubPr>
                            <m:ctrlPr>
                              <a:rPr lang="fr-CH" i="1">
                                <a:latin typeface="Cambria Math" panose="02040503050406030204" pitchFamily="18" charset="0"/>
                              </a:rPr>
                            </m:ctrlPr>
                          </m:sSubPr>
                          <m:e>
                            <m:r>
                              <a:rPr lang="fr-CH" i="1">
                                <a:latin typeface="Cambria Math" panose="02040503050406030204" pitchFamily="18" charset="0"/>
                              </a:rPr>
                              <m:t>𝑃𝑃𝑅</m:t>
                            </m:r>
                          </m:e>
                          <m:sub>
                            <m:d>
                              <m:dPr>
                                <m:ctrlPr>
                                  <a:rPr lang="fr-CH" i="1">
                                    <a:latin typeface="Cambria Math" panose="02040503050406030204" pitchFamily="18" charset="0"/>
                                  </a:rPr>
                                </m:ctrlPr>
                              </m:dPr>
                              <m:e>
                                <m:r>
                                  <a:rPr lang="fr-CH" b="0" i="1">
                                    <a:latin typeface="Cambria Math" panose="02040503050406030204" pitchFamily="18" charset="0"/>
                                  </a:rPr>
                                  <m:t>𝑐</m:t>
                                </m:r>
                                <m:r>
                                  <a:rPr lang="fr-CH" b="0" i="1">
                                    <a:latin typeface="Cambria Math" panose="02040503050406030204" pitchFamily="18" charset="0"/>
                                  </a:rPr>
                                  <m:t>,  </m:t>
                                </m:r>
                                <m:sSup>
                                  <m:sSupPr>
                                    <m:ctrlPr>
                                      <a:rPr lang="fr-CH" i="1">
                                        <a:latin typeface="Cambria Math" panose="02040503050406030204" pitchFamily="18" charset="0"/>
                                      </a:rPr>
                                    </m:ctrlPr>
                                  </m:sSupPr>
                                  <m:e>
                                    <m:r>
                                      <a:rPr lang="fr-CH" b="0" i="1">
                                        <a:latin typeface="Cambria Math" panose="02040503050406030204" pitchFamily="18" charset="0"/>
                                      </a:rPr>
                                      <m:t> </m:t>
                                    </m:r>
                                    <m:r>
                                      <a:rPr lang="fr-CH" i="1">
                                        <a:latin typeface="Cambria Math" panose="02040503050406030204" pitchFamily="18" charset="0"/>
                                      </a:rPr>
                                      <m:t>𝑚</m:t>
                                    </m:r>
                                  </m:e>
                                  <m:sup>
                                    <m:r>
                                      <a:rPr lang="fr-CH" i="1">
                                        <a:latin typeface="Cambria Math" panose="02040503050406030204" pitchFamily="18" charset="0"/>
                                      </a:rPr>
                                      <m:t>′</m:t>
                                    </m:r>
                                  </m:sup>
                                </m:sSup>
                              </m:e>
                            </m:d>
                          </m:sub>
                        </m:sSub>
                        <m:d>
                          <m:dPr>
                            <m:ctrlPr>
                              <a:rPr lang="fr-CH" i="1">
                                <a:latin typeface="Cambria Math" panose="02040503050406030204" pitchFamily="18" charset="0"/>
                              </a:rPr>
                            </m:ctrlPr>
                          </m:dPr>
                          <m:e>
                            <m:r>
                              <a:rPr lang="fr-CH" i="1">
                                <a:latin typeface="Cambria Math" panose="02040503050406030204" pitchFamily="18" charset="0"/>
                              </a:rPr>
                              <m:t>𝑒</m:t>
                            </m:r>
                          </m:e>
                        </m:d>
                        <m:r>
                          <a:rPr lang="fr-CH" i="1">
                            <a:latin typeface="Cambria Math" panose="02040503050406030204" pitchFamily="18" charset="0"/>
                          </a:rPr>
                          <m:t>,</m:t>
                        </m:r>
                        <m:r>
                          <a:rPr lang="fr-CH" i="1">
                            <a:latin typeface="Cambria Math" panose="02040503050406030204" pitchFamily="18" charset="0"/>
                          </a:rPr>
                          <m:t>𝑚</m:t>
                        </m:r>
                        <m:r>
                          <a:rPr lang="fr-CH" i="1">
                            <a:latin typeface="Cambria Math" panose="02040503050406030204" pitchFamily="18" charset="0"/>
                          </a:rPr>
                          <m:t>′≠</m:t>
                        </m:r>
                        <m:r>
                          <a:rPr lang="fr-CH" i="1">
                            <a:latin typeface="Cambria Math" panose="02040503050406030204" pitchFamily="18" charset="0"/>
                            <a:ea typeface="Cambria Math" panose="02040503050406030204" pitchFamily="18" charset="0"/>
                          </a:rPr>
                          <m:t>𝑚</m:t>
                        </m:r>
                        <m:r>
                          <a:rPr lang="fr-CH" i="1">
                            <a:latin typeface="Cambria Math" panose="02040503050406030204" pitchFamily="18" charset="0"/>
                            <a:ea typeface="Cambria Math" panose="02040503050406030204" pitchFamily="18" charset="0"/>
                          </a:rPr>
                          <m:t>)</m:t>
                        </m:r>
                      </m:e>
                    </m:func>
                  </m:oMath>
                </a14:m>
                <a:r>
                  <a:rPr lang="en-US" dirty="0"/>
                  <a:t>}</a:t>
                </a:r>
              </a:p>
              <a:p>
                <a:endParaRPr lang="en-US" dirty="0"/>
              </a:p>
              <a:p>
                <a:endParaRPr lang="en-US" dirty="0"/>
              </a:p>
            </p:txBody>
          </p:sp>
        </mc:Choice>
        <mc:Fallback xmlns="">
          <p:sp>
            <p:nvSpPr>
              <p:cNvPr id="3" name="Content Placeholder 2">
                <a:extLst>
                  <a:ext uri="{FF2B5EF4-FFF2-40B4-BE49-F238E27FC236}">
                    <a16:creationId xmlns:a16="http://schemas.microsoft.com/office/drawing/2014/main" id="{989FADB9-5F6E-C943-825B-E1852B3CECCA}"/>
                  </a:ext>
                </a:extLst>
              </p:cNvPr>
              <p:cNvSpPr>
                <a:spLocks noGrp="1" noRot="1" noChangeAspect="1" noMove="1" noResize="1" noEditPoints="1" noAdjustHandles="1" noChangeArrowheads="1" noChangeShapeType="1" noTextEdit="1"/>
              </p:cNvSpPr>
              <p:nvPr>
                <p:ph idx="1"/>
              </p:nvPr>
            </p:nvSpPr>
            <p:spPr>
              <a:blipFill>
                <a:blip r:embed="rId3"/>
                <a:stretch>
                  <a:fillRect l="-1529" t="-1307" r="-2118"/>
                </a:stretch>
              </a:blipFill>
            </p:spPr>
            <p:txBody>
              <a:bodyPr/>
              <a:lstStyle/>
              <a:p>
                <a:r>
                  <a:rPr lang="en-CH">
                    <a:noFill/>
                  </a:rPr>
                  <a:t> </a:t>
                </a:r>
              </a:p>
            </p:txBody>
          </p:sp>
        </mc:Fallback>
      </mc:AlternateContent>
      <p:sp>
        <p:nvSpPr>
          <p:cNvPr id="4" name="Footer Placeholder 3">
            <a:extLst>
              <a:ext uri="{FF2B5EF4-FFF2-40B4-BE49-F238E27FC236}">
                <a16:creationId xmlns:a16="http://schemas.microsoft.com/office/drawing/2014/main" id="{E5A2C934-15A1-0641-BAE3-B640FA75F491}"/>
              </a:ext>
            </a:extLst>
          </p:cNvPr>
          <p:cNvSpPr>
            <a:spLocks noGrp="1"/>
          </p:cNvSpPr>
          <p:nvPr>
            <p:ph type="ftr" sz="quarter" idx="10"/>
          </p:nvPr>
        </p:nvSpPr>
        <p:spPr/>
        <p:txBody>
          <a:bodyPr/>
          <a:lstStyle/>
          <a:p>
            <a:r>
              <a:rPr lang="fr-CH"/>
              <a:t>©2024, Karl Aberer, EPFL-IC, Laboratoire de systèmes d'informations répartis </a:t>
            </a:r>
            <a:endParaRPr lang="en-GB" dirty="0"/>
          </a:p>
        </p:txBody>
      </p:sp>
    </p:spTree>
    <p:extLst>
      <p:ext uri="{BB962C8B-B14F-4D97-AF65-F5344CB8AC3E}">
        <p14:creationId xmlns:p14="http://schemas.microsoft.com/office/powerpoint/2010/main" val="36345480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BADF41-6CE5-2247-A9E8-6838A461E643}"/>
              </a:ext>
            </a:extLst>
          </p:cNvPr>
          <p:cNvSpPr>
            <a:spLocks noGrp="1"/>
          </p:cNvSpPr>
          <p:nvPr>
            <p:ph type="title"/>
          </p:nvPr>
        </p:nvSpPr>
        <p:spPr/>
        <p:txBody>
          <a:bodyPr/>
          <a:lstStyle/>
          <a:p>
            <a:r>
              <a:rPr lang="en-US"/>
              <a:t>Example: Contributors</a:t>
            </a:r>
            <a:r>
              <a:rPr lang="en-US" baseline="-25000"/>
              <a:t>e</a:t>
            </a:r>
            <a:endParaRPr lang="en-US"/>
          </a:p>
        </p:txBody>
      </p:sp>
      <p:sp>
        <p:nvSpPr>
          <p:cNvPr id="4" name="Footer Placeholder 3">
            <a:extLst>
              <a:ext uri="{FF2B5EF4-FFF2-40B4-BE49-F238E27FC236}">
                <a16:creationId xmlns:a16="http://schemas.microsoft.com/office/drawing/2014/main" id="{CDBF1792-BEBF-1A4E-9756-3B78E41D09C6}"/>
              </a:ext>
            </a:extLst>
          </p:cNvPr>
          <p:cNvSpPr>
            <a:spLocks noGrp="1"/>
          </p:cNvSpPr>
          <p:nvPr>
            <p:ph type="ftr" sz="quarter" idx="10"/>
          </p:nvPr>
        </p:nvSpPr>
        <p:spPr/>
        <p:txBody>
          <a:bodyPr/>
          <a:lstStyle/>
          <a:p>
            <a:r>
              <a:rPr lang="fr-CH"/>
              <a:t>©2024, Karl Aberer, EPFL-IC, Laboratoire de systèmes d'informations répartis </a:t>
            </a:r>
            <a:endParaRPr lang="en-GB" dirty="0"/>
          </a:p>
        </p:txBody>
      </p:sp>
      <p:sp>
        <p:nvSpPr>
          <p:cNvPr id="5" name="Oval 4">
            <a:extLst>
              <a:ext uri="{FF2B5EF4-FFF2-40B4-BE49-F238E27FC236}">
                <a16:creationId xmlns:a16="http://schemas.microsoft.com/office/drawing/2014/main" id="{13DD3148-FB96-E948-93EA-71EF4A7873D9}"/>
              </a:ext>
            </a:extLst>
          </p:cNvPr>
          <p:cNvSpPr/>
          <p:nvPr/>
        </p:nvSpPr>
        <p:spPr bwMode="auto">
          <a:xfrm>
            <a:off x="1682429" y="3050732"/>
            <a:ext cx="2304256" cy="720080"/>
          </a:xfrm>
          <a:prstGeom prst="ellipse">
            <a:avLst/>
          </a:prstGeom>
          <a:solidFill>
            <a:schemeClr val="accent6">
              <a:lumMod val="20000"/>
              <a:lumOff val="80000"/>
            </a:schemeClr>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chemeClr val="tx2"/>
                </a:solidFill>
                <a:effectLst/>
                <a:latin typeface="Calibri" panose="020F0502020204030204" pitchFamily="34" charset="0"/>
                <a:cs typeface="Calibri" panose="020F0502020204030204" pitchFamily="34" charset="0"/>
              </a:rPr>
              <a:t>e</a:t>
            </a:r>
          </a:p>
        </p:txBody>
      </p:sp>
      <p:sp>
        <p:nvSpPr>
          <p:cNvPr id="6" name="Oval 5">
            <a:extLst>
              <a:ext uri="{FF2B5EF4-FFF2-40B4-BE49-F238E27FC236}">
                <a16:creationId xmlns:a16="http://schemas.microsoft.com/office/drawing/2014/main" id="{29C8F5BA-31A7-604A-A846-4135C5A1BEA2}"/>
              </a:ext>
            </a:extLst>
          </p:cNvPr>
          <p:cNvSpPr/>
          <p:nvPr/>
        </p:nvSpPr>
        <p:spPr bwMode="auto">
          <a:xfrm>
            <a:off x="1608831" y="5822235"/>
            <a:ext cx="2304256" cy="720080"/>
          </a:xfrm>
          <a:prstGeom prst="ellipse">
            <a:avLst/>
          </a:prstGeom>
          <a:solidFill>
            <a:schemeClr val="accent6">
              <a:lumMod val="20000"/>
              <a:lumOff val="80000"/>
            </a:schemeClr>
          </a:solid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chemeClr val="tx2"/>
                </a:solidFill>
                <a:effectLst/>
                <a:latin typeface="Calibri" panose="020F0502020204030204" pitchFamily="34" charset="0"/>
                <a:cs typeface="Calibri" panose="020F0502020204030204" pitchFamily="34" charset="0"/>
              </a:rPr>
              <a:t>s</a:t>
            </a:r>
          </a:p>
        </p:txBody>
      </p:sp>
      <p:sp>
        <p:nvSpPr>
          <p:cNvPr id="7" name="Oval 6">
            <a:extLst>
              <a:ext uri="{FF2B5EF4-FFF2-40B4-BE49-F238E27FC236}">
                <a16:creationId xmlns:a16="http://schemas.microsoft.com/office/drawing/2014/main" id="{11005EB7-D3CA-474E-AA69-BCB44662EE3A}"/>
              </a:ext>
            </a:extLst>
          </p:cNvPr>
          <p:cNvSpPr/>
          <p:nvPr/>
        </p:nvSpPr>
        <p:spPr bwMode="auto">
          <a:xfrm>
            <a:off x="4787503" y="5867089"/>
            <a:ext cx="2304256" cy="720080"/>
          </a:xfrm>
          <a:prstGeom prst="ellipse">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2"/>
              </a:solidFill>
              <a:effectLst/>
              <a:latin typeface="Calibri" panose="020F0502020204030204" pitchFamily="34" charset="0"/>
              <a:cs typeface="Calibri" panose="020F0502020204030204" pitchFamily="34" charset="0"/>
            </a:endParaRPr>
          </a:p>
        </p:txBody>
      </p:sp>
      <p:sp>
        <p:nvSpPr>
          <p:cNvPr id="8" name="Oval 7">
            <a:extLst>
              <a:ext uri="{FF2B5EF4-FFF2-40B4-BE49-F238E27FC236}">
                <a16:creationId xmlns:a16="http://schemas.microsoft.com/office/drawing/2014/main" id="{DCBDB935-5B0B-8C4F-BB40-BF8824D1CBC2}"/>
              </a:ext>
            </a:extLst>
          </p:cNvPr>
          <p:cNvSpPr/>
          <p:nvPr/>
        </p:nvSpPr>
        <p:spPr bwMode="auto">
          <a:xfrm>
            <a:off x="4787503" y="3084620"/>
            <a:ext cx="2304256" cy="720080"/>
          </a:xfrm>
          <a:prstGeom prst="ellipse">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2"/>
              </a:solidFill>
              <a:effectLst/>
              <a:latin typeface="Calibri" panose="020F0502020204030204" pitchFamily="34" charset="0"/>
              <a:cs typeface="Calibri" panose="020F0502020204030204" pitchFamily="34" charset="0"/>
            </a:endParaRPr>
          </a:p>
        </p:txBody>
      </p:sp>
      <p:cxnSp>
        <p:nvCxnSpPr>
          <p:cNvPr id="9" name="Straight Arrow Connector 8">
            <a:extLst>
              <a:ext uri="{FF2B5EF4-FFF2-40B4-BE49-F238E27FC236}">
                <a16:creationId xmlns:a16="http://schemas.microsoft.com/office/drawing/2014/main" id="{C3161428-1524-354E-A25E-35F952377ABE}"/>
              </a:ext>
            </a:extLst>
          </p:cNvPr>
          <p:cNvCxnSpPr>
            <a:cxnSpLocks/>
            <a:endCxn id="6" idx="7"/>
          </p:cNvCxnSpPr>
          <p:nvPr/>
        </p:nvCxnSpPr>
        <p:spPr bwMode="auto">
          <a:xfrm flipH="1">
            <a:off x="3575637" y="3665359"/>
            <a:ext cx="59738" cy="2262329"/>
          </a:xfrm>
          <a:prstGeom prst="straightConnector1">
            <a:avLst/>
          </a:prstGeom>
          <a:solidFill>
            <a:schemeClr val="accent1"/>
          </a:solidFill>
          <a:ln w="19050" cap="flat" cmpd="sng" algn="ctr">
            <a:solidFill>
              <a:schemeClr val="tx1"/>
            </a:solidFill>
            <a:prstDash val="solid"/>
            <a:round/>
            <a:headEnd type="none" w="lg" len="lg"/>
            <a:tailEnd type="triangle" w="lg" len="lg"/>
          </a:ln>
          <a:effectLst/>
        </p:spPr>
      </p:cxnSp>
      <p:cxnSp>
        <p:nvCxnSpPr>
          <p:cNvPr id="10" name="Straight Arrow Connector 9">
            <a:extLst>
              <a:ext uri="{FF2B5EF4-FFF2-40B4-BE49-F238E27FC236}">
                <a16:creationId xmlns:a16="http://schemas.microsoft.com/office/drawing/2014/main" id="{FDEFF5BD-F40D-F340-8DE6-213573FE5168}"/>
              </a:ext>
            </a:extLst>
          </p:cNvPr>
          <p:cNvCxnSpPr>
            <a:cxnSpLocks/>
            <a:stCxn id="6" idx="1"/>
            <a:endCxn id="5" idx="3"/>
          </p:cNvCxnSpPr>
          <p:nvPr/>
        </p:nvCxnSpPr>
        <p:spPr bwMode="auto">
          <a:xfrm flipV="1">
            <a:off x="1946281" y="3665359"/>
            <a:ext cx="73598" cy="2262329"/>
          </a:xfrm>
          <a:prstGeom prst="straightConnector1">
            <a:avLst/>
          </a:prstGeom>
          <a:solidFill>
            <a:schemeClr val="accent1"/>
          </a:solidFill>
          <a:ln w="19050" cap="flat" cmpd="sng" algn="ctr">
            <a:solidFill>
              <a:schemeClr val="tx1"/>
            </a:solidFill>
            <a:prstDash val="solid"/>
            <a:round/>
            <a:headEnd type="none" w="lg" len="lg"/>
            <a:tailEnd type="triangle" w="lg" len="lg"/>
          </a:ln>
          <a:effectLst/>
        </p:spPr>
      </p:cxnSp>
      <p:sp>
        <p:nvSpPr>
          <p:cNvPr id="11" name="Oval 10">
            <a:extLst>
              <a:ext uri="{FF2B5EF4-FFF2-40B4-BE49-F238E27FC236}">
                <a16:creationId xmlns:a16="http://schemas.microsoft.com/office/drawing/2014/main" id="{2EE63FAC-63EF-304D-A829-B6CA0CF99150}"/>
              </a:ext>
            </a:extLst>
          </p:cNvPr>
          <p:cNvSpPr/>
          <p:nvPr/>
        </p:nvSpPr>
        <p:spPr bwMode="auto">
          <a:xfrm>
            <a:off x="8280418" y="4160385"/>
            <a:ext cx="2304256" cy="720080"/>
          </a:xfrm>
          <a:prstGeom prst="ellipse">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2"/>
              </a:solidFill>
              <a:effectLst/>
              <a:latin typeface="Calibri" panose="020F0502020204030204" pitchFamily="34" charset="0"/>
              <a:cs typeface="Calibri" panose="020F0502020204030204" pitchFamily="34" charset="0"/>
            </a:endParaRPr>
          </a:p>
        </p:txBody>
      </p:sp>
      <p:cxnSp>
        <p:nvCxnSpPr>
          <p:cNvPr id="12" name="Straight Arrow Connector 11">
            <a:extLst>
              <a:ext uri="{FF2B5EF4-FFF2-40B4-BE49-F238E27FC236}">
                <a16:creationId xmlns:a16="http://schemas.microsoft.com/office/drawing/2014/main" id="{0A70CF05-754A-7846-AD29-33588596899B}"/>
              </a:ext>
            </a:extLst>
          </p:cNvPr>
          <p:cNvCxnSpPr>
            <a:cxnSpLocks/>
            <a:stCxn id="5" idx="5"/>
            <a:endCxn id="11" idx="2"/>
          </p:cNvCxnSpPr>
          <p:nvPr/>
        </p:nvCxnSpPr>
        <p:spPr bwMode="auto">
          <a:xfrm>
            <a:off x="3649235" y="3665359"/>
            <a:ext cx="4631183" cy="855066"/>
          </a:xfrm>
          <a:prstGeom prst="straightConnector1">
            <a:avLst/>
          </a:prstGeom>
          <a:solidFill>
            <a:schemeClr val="accent1"/>
          </a:solidFill>
          <a:ln w="19050" cap="flat" cmpd="sng" algn="ctr">
            <a:solidFill>
              <a:schemeClr val="tx1"/>
            </a:solidFill>
            <a:prstDash val="solid"/>
            <a:round/>
            <a:headEnd type="none" w="lg" len="lg"/>
            <a:tailEnd type="triangle" w="lg" len="lg"/>
          </a:ln>
          <a:effectLst/>
        </p:spPr>
      </p:cxnSp>
      <p:sp>
        <p:nvSpPr>
          <p:cNvPr id="13" name="Oval 12">
            <a:extLst>
              <a:ext uri="{FF2B5EF4-FFF2-40B4-BE49-F238E27FC236}">
                <a16:creationId xmlns:a16="http://schemas.microsoft.com/office/drawing/2014/main" id="{33BE6265-3E75-D646-B409-907D3411796B}"/>
              </a:ext>
            </a:extLst>
          </p:cNvPr>
          <p:cNvSpPr/>
          <p:nvPr/>
        </p:nvSpPr>
        <p:spPr bwMode="auto">
          <a:xfrm>
            <a:off x="8294278" y="5184948"/>
            <a:ext cx="2304256" cy="720080"/>
          </a:xfrm>
          <a:prstGeom prst="ellipse">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2"/>
              </a:solidFill>
              <a:effectLst/>
              <a:latin typeface="Calibri" panose="020F0502020204030204" pitchFamily="34" charset="0"/>
              <a:cs typeface="Calibri" panose="020F0502020204030204" pitchFamily="34" charset="0"/>
            </a:endParaRPr>
          </a:p>
        </p:txBody>
      </p:sp>
      <p:cxnSp>
        <p:nvCxnSpPr>
          <p:cNvPr id="14" name="Straight Arrow Connector 13">
            <a:extLst>
              <a:ext uri="{FF2B5EF4-FFF2-40B4-BE49-F238E27FC236}">
                <a16:creationId xmlns:a16="http://schemas.microsoft.com/office/drawing/2014/main" id="{654E6409-3FF8-5546-82CB-1337DA790FE5}"/>
              </a:ext>
            </a:extLst>
          </p:cNvPr>
          <p:cNvCxnSpPr>
            <a:cxnSpLocks/>
            <a:stCxn id="6" idx="7"/>
            <a:endCxn id="13" idx="2"/>
          </p:cNvCxnSpPr>
          <p:nvPr/>
        </p:nvCxnSpPr>
        <p:spPr bwMode="auto">
          <a:xfrm flipV="1">
            <a:off x="3575637" y="5544988"/>
            <a:ext cx="4718641" cy="382700"/>
          </a:xfrm>
          <a:prstGeom prst="straightConnector1">
            <a:avLst/>
          </a:prstGeom>
          <a:solidFill>
            <a:schemeClr val="accent1"/>
          </a:solidFill>
          <a:ln w="19050" cap="flat" cmpd="sng" algn="ctr">
            <a:solidFill>
              <a:schemeClr val="tx1"/>
            </a:solidFill>
            <a:prstDash val="solid"/>
            <a:round/>
            <a:headEnd type="none" w="lg" len="lg"/>
            <a:tailEnd type="triangle" w="lg" len="lg"/>
          </a:ln>
          <a:effectLst/>
        </p:spPr>
      </p:cxnSp>
      <p:cxnSp>
        <p:nvCxnSpPr>
          <p:cNvPr id="15" name="Straight Arrow Connector 14">
            <a:extLst>
              <a:ext uri="{FF2B5EF4-FFF2-40B4-BE49-F238E27FC236}">
                <a16:creationId xmlns:a16="http://schemas.microsoft.com/office/drawing/2014/main" id="{55282B07-D2C6-C541-BAE1-48769A4D544E}"/>
              </a:ext>
            </a:extLst>
          </p:cNvPr>
          <p:cNvCxnSpPr>
            <a:cxnSpLocks/>
            <a:stCxn id="7" idx="6"/>
            <a:endCxn id="13" idx="2"/>
          </p:cNvCxnSpPr>
          <p:nvPr/>
        </p:nvCxnSpPr>
        <p:spPr bwMode="auto">
          <a:xfrm flipV="1">
            <a:off x="7091759" y="5544988"/>
            <a:ext cx="1202519" cy="682141"/>
          </a:xfrm>
          <a:prstGeom prst="straightConnector1">
            <a:avLst/>
          </a:prstGeom>
          <a:solidFill>
            <a:schemeClr val="accent1"/>
          </a:solidFill>
          <a:ln w="19050" cap="flat" cmpd="sng" algn="ctr">
            <a:solidFill>
              <a:schemeClr val="tx1"/>
            </a:solidFill>
            <a:prstDash val="solid"/>
            <a:round/>
            <a:headEnd type="none" w="lg" len="lg"/>
            <a:tailEnd type="triangle" w="lg" len="lg"/>
          </a:ln>
          <a:effectLst/>
        </p:spPr>
      </p:cxnSp>
      <p:cxnSp>
        <p:nvCxnSpPr>
          <p:cNvPr id="16" name="Straight Arrow Connector 15">
            <a:extLst>
              <a:ext uri="{FF2B5EF4-FFF2-40B4-BE49-F238E27FC236}">
                <a16:creationId xmlns:a16="http://schemas.microsoft.com/office/drawing/2014/main" id="{E10B4687-59F1-FF4B-A988-31BE763A4409}"/>
              </a:ext>
            </a:extLst>
          </p:cNvPr>
          <p:cNvCxnSpPr>
            <a:cxnSpLocks/>
            <a:stCxn id="8" idx="5"/>
            <a:endCxn id="13" idx="2"/>
          </p:cNvCxnSpPr>
          <p:nvPr/>
        </p:nvCxnSpPr>
        <p:spPr bwMode="auto">
          <a:xfrm>
            <a:off x="6754309" y="3699247"/>
            <a:ext cx="1539969" cy="1845741"/>
          </a:xfrm>
          <a:prstGeom prst="straightConnector1">
            <a:avLst/>
          </a:prstGeom>
          <a:solidFill>
            <a:schemeClr val="accent1"/>
          </a:solidFill>
          <a:ln w="19050" cap="flat" cmpd="sng" algn="ctr">
            <a:solidFill>
              <a:schemeClr val="tx1"/>
            </a:solidFill>
            <a:prstDash val="solid"/>
            <a:round/>
            <a:headEnd type="none" w="lg" len="lg"/>
            <a:tailEnd type="triangle" w="lg" len="lg"/>
          </a:ln>
          <a:effectLst/>
        </p:spPr>
      </p:cxnSp>
      <p:sp>
        <p:nvSpPr>
          <p:cNvPr id="17" name="TextBox 16">
            <a:extLst>
              <a:ext uri="{FF2B5EF4-FFF2-40B4-BE49-F238E27FC236}">
                <a16:creationId xmlns:a16="http://schemas.microsoft.com/office/drawing/2014/main" id="{E4BB1C52-A643-6744-9152-12EC896C25B6}"/>
              </a:ext>
            </a:extLst>
          </p:cNvPr>
          <p:cNvSpPr txBox="1"/>
          <p:nvPr/>
        </p:nvSpPr>
        <p:spPr>
          <a:xfrm>
            <a:off x="1763732" y="6874218"/>
            <a:ext cx="1994457" cy="461665"/>
          </a:xfrm>
          <a:prstGeom prst="rect">
            <a:avLst/>
          </a:prstGeom>
          <a:noFill/>
        </p:spPr>
        <p:txBody>
          <a:bodyPr wrap="none" rtlCol="0">
            <a:spAutoFit/>
          </a:bodyPr>
          <a:lstStyle/>
          <a:p>
            <a:r>
              <a:rPr lang="en-US" sz="2400">
                <a:latin typeface="Calibri" panose="020F0502020204030204" pitchFamily="34" charset="0"/>
                <a:cs typeface="Calibri" panose="020F0502020204030204" pitchFamily="34" charset="0"/>
              </a:rPr>
              <a:t>PPR</a:t>
            </a:r>
            <a:r>
              <a:rPr lang="en-US" sz="2400" baseline="-25000">
                <a:latin typeface="Calibri" panose="020F0502020204030204" pitchFamily="34" charset="0"/>
                <a:cs typeface="Calibri" panose="020F0502020204030204" pitchFamily="34" charset="0"/>
              </a:rPr>
              <a:t>s</a:t>
            </a:r>
            <a:r>
              <a:rPr lang="en-US" sz="2400">
                <a:latin typeface="Calibri" panose="020F0502020204030204" pitchFamily="34" charset="0"/>
                <a:cs typeface="Calibri" panose="020F0502020204030204" pitchFamily="34" charset="0"/>
              </a:rPr>
              <a:t>(s) = high </a:t>
            </a:r>
          </a:p>
        </p:txBody>
      </p:sp>
      <p:sp>
        <p:nvSpPr>
          <p:cNvPr id="18" name="TextBox 17">
            <a:extLst>
              <a:ext uri="{FF2B5EF4-FFF2-40B4-BE49-F238E27FC236}">
                <a16:creationId xmlns:a16="http://schemas.microsoft.com/office/drawing/2014/main" id="{4EECA903-9EF6-6741-AC6D-DEEE1AED4747}"/>
              </a:ext>
            </a:extLst>
          </p:cNvPr>
          <p:cNvSpPr txBox="1"/>
          <p:nvPr/>
        </p:nvSpPr>
        <p:spPr>
          <a:xfrm>
            <a:off x="1746900" y="2281753"/>
            <a:ext cx="2028119" cy="461665"/>
          </a:xfrm>
          <a:prstGeom prst="rect">
            <a:avLst/>
          </a:prstGeom>
          <a:noFill/>
        </p:spPr>
        <p:txBody>
          <a:bodyPr wrap="none" rtlCol="0">
            <a:spAutoFit/>
          </a:bodyPr>
          <a:lstStyle/>
          <a:p>
            <a:r>
              <a:rPr lang="en-US" sz="2400">
                <a:latin typeface="Calibri" panose="020F0502020204030204" pitchFamily="34" charset="0"/>
                <a:cs typeface="Calibri" panose="020F0502020204030204" pitchFamily="34" charset="0"/>
              </a:rPr>
              <a:t>PPR</a:t>
            </a:r>
            <a:r>
              <a:rPr lang="en-US" sz="2400" baseline="-25000">
                <a:latin typeface="Calibri" panose="020F0502020204030204" pitchFamily="34" charset="0"/>
                <a:cs typeface="Calibri" panose="020F0502020204030204" pitchFamily="34" charset="0"/>
              </a:rPr>
              <a:t>s</a:t>
            </a:r>
            <a:r>
              <a:rPr lang="en-US" sz="2400">
                <a:latin typeface="Calibri" panose="020F0502020204030204" pitchFamily="34" charset="0"/>
                <a:cs typeface="Calibri" panose="020F0502020204030204" pitchFamily="34" charset="0"/>
              </a:rPr>
              <a:t>(e) = high </a:t>
            </a:r>
          </a:p>
        </p:txBody>
      </p:sp>
      <p:sp>
        <p:nvSpPr>
          <p:cNvPr id="19" name="TextBox 18">
            <a:extLst>
              <a:ext uri="{FF2B5EF4-FFF2-40B4-BE49-F238E27FC236}">
                <a16:creationId xmlns:a16="http://schemas.microsoft.com/office/drawing/2014/main" id="{AD1AD3B1-4333-9743-BBCE-E47B92F64A67}"/>
              </a:ext>
            </a:extLst>
          </p:cNvPr>
          <p:cNvSpPr txBox="1"/>
          <p:nvPr/>
        </p:nvSpPr>
        <p:spPr>
          <a:xfrm>
            <a:off x="5150929" y="2302655"/>
            <a:ext cx="1568057" cy="461665"/>
          </a:xfrm>
          <a:prstGeom prst="rect">
            <a:avLst/>
          </a:prstGeom>
          <a:noFill/>
        </p:spPr>
        <p:txBody>
          <a:bodyPr wrap="none" rtlCol="0">
            <a:spAutoFit/>
          </a:bodyPr>
          <a:lstStyle/>
          <a:p>
            <a:r>
              <a:rPr lang="en-US" sz="2400">
                <a:latin typeface="Calibri" panose="020F0502020204030204" pitchFamily="34" charset="0"/>
                <a:cs typeface="Calibri" panose="020F0502020204030204" pitchFamily="34" charset="0"/>
              </a:rPr>
              <a:t>PPR</a:t>
            </a:r>
            <a:r>
              <a:rPr lang="en-US" sz="2400" baseline="-25000">
                <a:latin typeface="Calibri" panose="020F0502020204030204" pitchFamily="34" charset="0"/>
                <a:cs typeface="Calibri" panose="020F0502020204030204" pitchFamily="34" charset="0"/>
              </a:rPr>
              <a:t>s</a:t>
            </a:r>
            <a:r>
              <a:rPr lang="en-US" sz="2400">
                <a:latin typeface="Calibri" panose="020F0502020204030204" pitchFamily="34" charset="0"/>
                <a:cs typeface="Calibri" panose="020F0502020204030204" pitchFamily="34" charset="0"/>
              </a:rPr>
              <a:t>(.) = 0 </a:t>
            </a:r>
          </a:p>
        </p:txBody>
      </p:sp>
      <p:sp>
        <p:nvSpPr>
          <p:cNvPr id="20" name="TextBox 19">
            <a:extLst>
              <a:ext uri="{FF2B5EF4-FFF2-40B4-BE49-F238E27FC236}">
                <a16:creationId xmlns:a16="http://schemas.microsoft.com/office/drawing/2014/main" id="{5CD61086-056E-DA4B-B041-68E9AF7F7F9C}"/>
              </a:ext>
            </a:extLst>
          </p:cNvPr>
          <p:cNvSpPr txBox="1"/>
          <p:nvPr/>
        </p:nvSpPr>
        <p:spPr>
          <a:xfrm>
            <a:off x="5008463" y="6866908"/>
            <a:ext cx="1568057" cy="461665"/>
          </a:xfrm>
          <a:prstGeom prst="rect">
            <a:avLst/>
          </a:prstGeom>
          <a:noFill/>
        </p:spPr>
        <p:txBody>
          <a:bodyPr wrap="none" rtlCol="0">
            <a:spAutoFit/>
          </a:bodyPr>
          <a:lstStyle/>
          <a:p>
            <a:r>
              <a:rPr lang="en-US" sz="2400">
                <a:latin typeface="Calibri" panose="020F0502020204030204" pitchFamily="34" charset="0"/>
                <a:cs typeface="Calibri" panose="020F0502020204030204" pitchFamily="34" charset="0"/>
              </a:rPr>
              <a:t>PPR</a:t>
            </a:r>
            <a:r>
              <a:rPr lang="en-US" sz="2400" baseline="-25000">
                <a:latin typeface="Calibri" panose="020F0502020204030204" pitchFamily="34" charset="0"/>
                <a:cs typeface="Calibri" panose="020F0502020204030204" pitchFamily="34" charset="0"/>
              </a:rPr>
              <a:t>s</a:t>
            </a:r>
            <a:r>
              <a:rPr lang="en-US" sz="2400">
                <a:latin typeface="Calibri" panose="020F0502020204030204" pitchFamily="34" charset="0"/>
                <a:cs typeface="Calibri" panose="020F0502020204030204" pitchFamily="34" charset="0"/>
              </a:rPr>
              <a:t>(.) = 0 </a:t>
            </a:r>
          </a:p>
        </p:txBody>
      </p:sp>
      <p:sp>
        <p:nvSpPr>
          <p:cNvPr id="21" name="TextBox 20">
            <a:extLst>
              <a:ext uri="{FF2B5EF4-FFF2-40B4-BE49-F238E27FC236}">
                <a16:creationId xmlns:a16="http://schemas.microsoft.com/office/drawing/2014/main" id="{7C07038B-D30D-284C-94D9-60876F2836A2}"/>
              </a:ext>
            </a:extLst>
          </p:cNvPr>
          <p:cNvSpPr txBox="1"/>
          <p:nvPr/>
        </p:nvSpPr>
        <p:spPr>
          <a:xfrm>
            <a:off x="8172426" y="3444660"/>
            <a:ext cx="2520242" cy="461665"/>
          </a:xfrm>
          <a:prstGeom prst="rect">
            <a:avLst/>
          </a:prstGeom>
          <a:noFill/>
        </p:spPr>
        <p:txBody>
          <a:bodyPr wrap="none" rtlCol="0">
            <a:spAutoFit/>
          </a:bodyPr>
          <a:lstStyle/>
          <a:p>
            <a:r>
              <a:rPr lang="en-US" sz="2400">
                <a:latin typeface="Calibri" panose="020F0502020204030204" pitchFamily="34" charset="0"/>
                <a:cs typeface="Calibri" panose="020F0502020204030204" pitchFamily="34" charset="0"/>
              </a:rPr>
              <a:t>PPR</a:t>
            </a:r>
            <a:r>
              <a:rPr lang="en-US" sz="2400" baseline="-25000">
                <a:latin typeface="Calibri" panose="020F0502020204030204" pitchFamily="34" charset="0"/>
                <a:cs typeface="Calibri" panose="020F0502020204030204" pitchFamily="34" charset="0"/>
              </a:rPr>
              <a:t>s</a:t>
            </a:r>
            <a:r>
              <a:rPr lang="en-US" sz="2400">
                <a:latin typeface="Calibri" panose="020F0502020204030204" pitchFamily="34" charset="0"/>
                <a:cs typeface="Calibri" panose="020F0502020204030204" pitchFamily="34" charset="0"/>
              </a:rPr>
              <a:t>(.) = medium  </a:t>
            </a:r>
          </a:p>
        </p:txBody>
      </p:sp>
      <p:sp>
        <p:nvSpPr>
          <p:cNvPr id="22" name="TextBox 21">
            <a:extLst>
              <a:ext uri="{FF2B5EF4-FFF2-40B4-BE49-F238E27FC236}">
                <a16:creationId xmlns:a16="http://schemas.microsoft.com/office/drawing/2014/main" id="{3422B79B-9789-434B-BBFF-02FB234BAE18}"/>
              </a:ext>
            </a:extLst>
          </p:cNvPr>
          <p:cNvSpPr txBox="1"/>
          <p:nvPr/>
        </p:nvSpPr>
        <p:spPr>
          <a:xfrm>
            <a:off x="8232581" y="6125504"/>
            <a:ext cx="2520242" cy="461665"/>
          </a:xfrm>
          <a:prstGeom prst="rect">
            <a:avLst/>
          </a:prstGeom>
          <a:noFill/>
        </p:spPr>
        <p:txBody>
          <a:bodyPr wrap="none" rtlCol="0">
            <a:spAutoFit/>
          </a:bodyPr>
          <a:lstStyle/>
          <a:p>
            <a:r>
              <a:rPr lang="en-US" sz="2400">
                <a:latin typeface="Calibri" panose="020F0502020204030204" pitchFamily="34" charset="0"/>
                <a:cs typeface="Calibri" panose="020F0502020204030204" pitchFamily="34" charset="0"/>
              </a:rPr>
              <a:t>PPR</a:t>
            </a:r>
            <a:r>
              <a:rPr lang="en-US" sz="2400" baseline="-25000">
                <a:latin typeface="Calibri" panose="020F0502020204030204" pitchFamily="34" charset="0"/>
                <a:cs typeface="Calibri" panose="020F0502020204030204" pitchFamily="34" charset="0"/>
              </a:rPr>
              <a:t>s</a:t>
            </a:r>
            <a:r>
              <a:rPr lang="en-US" sz="2400">
                <a:latin typeface="Calibri" panose="020F0502020204030204" pitchFamily="34" charset="0"/>
                <a:cs typeface="Calibri" panose="020F0502020204030204" pitchFamily="34" charset="0"/>
              </a:rPr>
              <a:t>(.) = medium  </a:t>
            </a:r>
          </a:p>
        </p:txBody>
      </p:sp>
      <p:sp>
        <p:nvSpPr>
          <p:cNvPr id="23" name="Oval 22">
            <a:extLst>
              <a:ext uri="{FF2B5EF4-FFF2-40B4-BE49-F238E27FC236}">
                <a16:creationId xmlns:a16="http://schemas.microsoft.com/office/drawing/2014/main" id="{732862B2-8B3A-7E4F-B5F5-108CC7A66324}"/>
              </a:ext>
            </a:extLst>
          </p:cNvPr>
          <p:cNvSpPr/>
          <p:nvPr/>
        </p:nvSpPr>
        <p:spPr bwMode="auto">
          <a:xfrm>
            <a:off x="917007" y="5305939"/>
            <a:ext cx="6750815" cy="1835314"/>
          </a:xfrm>
          <a:prstGeom prst="ellipse">
            <a:avLst/>
          </a:prstGeom>
          <a:noFill/>
          <a:ln w="9525" cap="flat" cmpd="sng" algn="ctr">
            <a:solidFill>
              <a:schemeClr val="accent1"/>
            </a:solidFill>
            <a:prstDash val="dash"/>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2"/>
              </a:solidFill>
              <a:effectLst/>
              <a:latin typeface="Calibri" panose="020F0502020204030204" pitchFamily="34" charset="0"/>
              <a:cs typeface="Calibri" panose="020F0502020204030204" pitchFamily="34" charset="0"/>
            </a:endParaRPr>
          </a:p>
        </p:txBody>
      </p:sp>
      <p:sp>
        <p:nvSpPr>
          <p:cNvPr id="24" name="Oval 23">
            <a:extLst>
              <a:ext uri="{FF2B5EF4-FFF2-40B4-BE49-F238E27FC236}">
                <a16:creationId xmlns:a16="http://schemas.microsoft.com/office/drawing/2014/main" id="{9B5D67A2-39C8-CB48-88EE-79C194908ED8}"/>
              </a:ext>
            </a:extLst>
          </p:cNvPr>
          <p:cNvSpPr/>
          <p:nvPr/>
        </p:nvSpPr>
        <p:spPr bwMode="auto">
          <a:xfrm>
            <a:off x="917008" y="2448644"/>
            <a:ext cx="6750815" cy="1835314"/>
          </a:xfrm>
          <a:prstGeom prst="ellipse">
            <a:avLst/>
          </a:prstGeom>
          <a:noFill/>
          <a:ln w="9525" cap="flat" cmpd="sng" algn="ctr">
            <a:solidFill>
              <a:schemeClr val="accent1"/>
            </a:solidFill>
            <a:prstDash val="dash"/>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2"/>
              </a:solidFill>
              <a:effectLst/>
              <a:latin typeface="Calibri" panose="020F0502020204030204" pitchFamily="34" charset="0"/>
              <a:cs typeface="Calibri" panose="020F0502020204030204" pitchFamily="34" charset="0"/>
            </a:endParaRPr>
          </a:p>
        </p:txBody>
      </p:sp>
      <p:cxnSp>
        <p:nvCxnSpPr>
          <p:cNvPr id="26" name="Straight Connector 25">
            <a:extLst>
              <a:ext uri="{FF2B5EF4-FFF2-40B4-BE49-F238E27FC236}">
                <a16:creationId xmlns:a16="http://schemas.microsoft.com/office/drawing/2014/main" id="{7A98EC95-FBFB-9343-8082-4A7604F4595E}"/>
              </a:ext>
            </a:extLst>
          </p:cNvPr>
          <p:cNvCxnSpPr/>
          <p:nvPr/>
        </p:nvCxnSpPr>
        <p:spPr bwMode="auto">
          <a:xfrm flipV="1">
            <a:off x="5150929" y="3050732"/>
            <a:ext cx="1568057" cy="75396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7" name="Straight Connector 26">
            <a:extLst>
              <a:ext uri="{FF2B5EF4-FFF2-40B4-BE49-F238E27FC236}">
                <a16:creationId xmlns:a16="http://schemas.microsoft.com/office/drawing/2014/main" id="{14455EE9-11C2-4E4C-B2FB-7B1CA3049F8D}"/>
              </a:ext>
            </a:extLst>
          </p:cNvPr>
          <p:cNvCxnSpPr>
            <a:cxnSpLocks/>
          </p:cNvCxnSpPr>
          <p:nvPr/>
        </p:nvCxnSpPr>
        <p:spPr bwMode="auto">
          <a:xfrm flipH="1" flipV="1">
            <a:off x="5191133" y="3111275"/>
            <a:ext cx="1568057" cy="753968"/>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28" name="TextBox 27">
            <a:extLst>
              <a:ext uri="{FF2B5EF4-FFF2-40B4-BE49-F238E27FC236}">
                <a16:creationId xmlns:a16="http://schemas.microsoft.com/office/drawing/2014/main" id="{EA4F2DA9-C68B-A24D-96CA-E98406172FA7}"/>
              </a:ext>
            </a:extLst>
          </p:cNvPr>
          <p:cNvSpPr txBox="1"/>
          <p:nvPr/>
        </p:nvSpPr>
        <p:spPr>
          <a:xfrm>
            <a:off x="5175912" y="2733836"/>
            <a:ext cx="1480470" cy="323165"/>
          </a:xfrm>
          <a:prstGeom prst="rect">
            <a:avLst/>
          </a:prstGeom>
          <a:noFill/>
        </p:spPr>
        <p:txBody>
          <a:bodyPr wrap="none" rtlCol="0">
            <a:spAutoFit/>
          </a:bodyPr>
          <a:lstStyle/>
          <a:p>
            <a:r>
              <a:rPr lang="en-US">
                <a:latin typeface="Calibri" panose="020F0502020204030204" pitchFamily="34" charset="0"/>
                <a:cs typeface="Calibri" panose="020F0502020204030204" pitchFamily="34" charset="0"/>
              </a:rPr>
              <a:t>Competing node</a:t>
            </a:r>
          </a:p>
        </p:txBody>
      </p:sp>
      <p:cxnSp>
        <p:nvCxnSpPr>
          <p:cNvPr id="29" name="Straight Connector 28">
            <a:extLst>
              <a:ext uri="{FF2B5EF4-FFF2-40B4-BE49-F238E27FC236}">
                <a16:creationId xmlns:a16="http://schemas.microsoft.com/office/drawing/2014/main" id="{AFC8A9A2-9515-B941-AC6E-0E7012AE7F32}"/>
              </a:ext>
            </a:extLst>
          </p:cNvPr>
          <p:cNvCxnSpPr/>
          <p:nvPr/>
        </p:nvCxnSpPr>
        <p:spPr bwMode="auto">
          <a:xfrm flipV="1">
            <a:off x="5198551" y="5799575"/>
            <a:ext cx="1568057" cy="75396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0" name="Straight Connector 29">
            <a:extLst>
              <a:ext uri="{FF2B5EF4-FFF2-40B4-BE49-F238E27FC236}">
                <a16:creationId xmlns:a16="http://schemas.microsoft.com/office/drawing/2014/main" id="{477739AC-0353-2A44-81B4-CA5F230289FF}"/>
              </a:ext>
            </a:extLst>
          </p:cNvPr>
          <p:cNvCxnSpPr>
            <a:cxnSpLocks/>
          </p:cNvCxnSpPr>
          <p:nvPr/>
        </p:nvCxnSpPr>
        <p:spPr bwMode="auto">
          <a:xfrm flipH="1" flipV="1">
            <a:off x="5238755" y="5860118"/>
            <a:ext cx="1568057" cy="753968"/>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31" name="TextBox 30">
            <a:extLst>
              <a:ext uri="{FF2B5EF4-FFF2-40B4-BE49-F238E27FC236}">
                <a16:creationId xmlns:a16="http://schemas.microsoft.com/office/drawing/2014/main" id="{BF887C97-CF62-5848-B12E-493C97F4A183}"/>
              </a:ext>
            </a:extLst>
          </p:cNvPr>
          <p:cNvSpPr txBox="1"/>
          <p:nvPr/>
        </p:nvSpPr>
        <p:spPr>
          <a:xfrm>
            <a:off x="5071080" y="6656936"/>
            <a:ext cx="1677640" cy="323165"/>
          </a:xfrm>
          <a:prstGeom prst="rect">
            <a:avLst/>
          </a:prstGeom>
          <a:noFill/>
        </p:spPr>
        <p:txBody>
          <a:bodyPr wrap="none" rtlCol="0">
            <a:spAutoFit/>
          </a:bodyPr>
          <a:lstStyle/>
          <a:p>
            <a:r>
              <a:rPr lang="en-US">
                <a:latin typeface="Calibri" panose="020F0502020204030204" pitchFamily="34" charset="0"/>
                <a:cs typeface="Calibri" panose="020F0502020204030204" pitchFamily="34" charset="0"/>
              </a:rPr>
              <a:t>Lower contribution</a:t>
            </a:r>
          </a:p>
        </p:txBody>
      </p:sp>
    </p:spTree>
    <p:extLst>
      <p:ext uri="{BB962C8B-B14F-4D97-AF65-F5344CB8AC3E}">
        <p14:creationId xmlns:p14="http://schemas.microsoft.com/office/powerpoint/2010/main" val="95346876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B60E0-A0DF-AA4E-A99D-A01EA11014B1}"/>
              </a:ext>
            </a:extLst>
          </p:cNvPr>
          <p:cNvSpPr>
            <a:spLocks noGrp="1"/>
          </p:cNvSpPr>
          <p:nvPr>
            <p:ph type="title"/>
          </p:nvPr>
        </p:nvSpPr>
        <p:spPr/>
        <p:txBody>
          <a:bodyPr/>
          <a:lstStyle/>
          <a:p>
            <a:r>
              <a:rPr lang="en-US" dirty="0"/>
              <a:t>Scoring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360708-C8D2-B241-9957-3D94C121BB94}"/>
                  </a:ext>
                </a:extLst>
              </p:cNvPr>
              <p:cNvSpPr>
                <a:spLocks noGrp="1"/>
              </p:cNvSpPr>
              <p:nvPr>
                <p:ph idx="1"/>
              </p:nvPr>
            </p:nvSpPr>
            <p:spPr/>
            <p:txBody>
              <a:bodyPr/>
              <a:lstStyle/>
              <a:p>
                <a:r>
                  <a:rPr lang="en-US" dirty="0"/>
                  <a:t>Finding the concept candidate linked to a mention </a:t>
                </a:r>
                <a14:m>
                  <m:oMath xmlns:m="http://schemas.openxmlformats.org/officeDocument/2006/math">
                    <m:r>
                      <a:rPr lang="fr-CH" i="1">
                        <a:latin typeface="Cambria Math" panose="02040503050406030204" pitchFamily="18" charset="0"/>
                      </a:rPr>
                      <m:t>𝑚</m:t>
                    </m:r>
                  </m:oMath>
                </a14:m>
                <a:r>
                  <a:rPr lang="en-US" dirty="0"/>
                  <a:t> that is most likely to be valid</a:t>
                </a:r>
              </a:p>
              <a:p>
                <a:pPr marL="514350" indent="-514350">
                  <a:buFont typeface="+mj-lt"/>
                  <a:buAutoNum type="arabicPeriod"/>
                </a:pPr>
                <a:r>
                  <a:rPr lang="en-US" dirty="0"/>
                  <a:t>For a concept candidates </a:t>
                </a:r>
                <a14:m>
                  <m:oMath xmlns:m="http://schemas.openxmlformats.org/officeDocument/2006/math">
                    <m:r>
                      <a:rPr lang="fr-CH" i="1">
                        <a:latin typeface="Cambria Math" panose="02040503050406030204" pitchFamily="18" charset="0"/>
                      </a:rPr>
                      <m:t>𝑐</m:t>
                    </m:r>
                    <m:r>
                      <a:rPr lang="fr-CH" i="1">
                        <a:latin typeface="Cambria Math" panose="02040503050406030204" pitchFamily="18" charset="0"/>
                      </a:rPr>
                      <m:t> </m:t>
                    </m:r>
                  </m:oMath>
                </a14:m>
                <a:r>
                  <a:rPr lang="en-US" dirty="0"/>
                  <a:t>compute total support received from contributing nodes </a:t>
                </a:r>
                <a14:m>
                  <m:oMath xmlns:m="http://schemas.openxmlformats.org/officeDocument/2006/math">
                    <m:r>
                      <a:rPr lang="fr-CH" i="1">
                        <a:latin typeface="Cambria Math" panose="02040503050406030204" pitchFamily="18" charset="0"/>
                      </a:rPr>
                      <m:t>𝑠</m:t>
                    </m:r>
                  </m:oMath>
                </a14:m>
                <a:br>
                  <a:rPr lang="en-US" dirty="0"/>
                </a:br>
                <a:endParaRPr lang="en-US" dirty="0"/>
              </a:p>
              <a:p>
                <a:pPr marL="565564" lvl="1" indent="0">
                  <a:buNone/>
                </a:pPr>
                <a14:m>
                  <m:oMathPara xmlns:m="http://schemas.openxmlformats.org/officeDocument/2006/math">
                    <m:oMathParaPr>
                      <m:jc m:val="center"/>
                    </m:oMathParaPr>
                    <m:oMath xmlns:m="http://schemas.openxmlformats.org/officeDocument/2006/math">
                      <m:r>
                        <a:rPr lang="fr-CH" i="1">
                          <a:latin typeface="Cambria Math" panose="02040503050406030204" pitchFamily="18" charset="0"/>
                        </a:rPr>
                        <m:t>𝑒</m:t>
                      </m:r>
                      <m:r>
                        <a:rPr lang="fr-CH" i="1">
                          <a:latin typeface="Cambria Math" panose="02040503050406030204" pitchFamily="18" charset="0"/>
                        </a:rPr>
                        <m:t>=</m:t>
                      </m:r>
                      <m:d>
                        <m:dPr>
                          <m:ctrlPr>
                            <a:rPr lang="fr-CH" i="1">
                              <a:latin typeface="Cambria Math" panose="02040503050406030204" pitchFamily="18" charset="0"/>
                            </a:rPr>
                          </m:ctrlPr>
                        </m:dPr>
                        <m:e>
                          <m:r>
                            <a:rPr lang="fr-CH" i="1">
                              <a:latin typeface="Cambria Math" panose="02040503050406030204" pitchFamily="18" charset="0"/>
                            </a:rPr>
                            <m:t>𝑐</m:t>
                          </m:r>
                          <m:r>
                            <a:rPr lang="fr-CH" i="1">
                              <a:latin typeface="Cambria Math" panose="02040503050406030204" pitchFamily="18" charset="0"/>
                            </a:rPr>
                            <m:t>,</m:t>
                          </m:r>
                          <m:r>
                            <a:rPr lang="fr-CH" i="1">
                              <a:latin typeface="Cambria Math" panose="02040503050406030204" pitchFamily="18" charset="0"/>
                            </a:rPr>
                            <m:t>𝑚</m:t>
                          </m:r>
                        </m:e>
                      </m:d>
                      <m:r>
                        <a:rPr lang="fr-CH" i="1">
                          <a:latin typeface="Cambria Math" panose="02040503050406030204" pitchFamily="18" charset="0"/>
                        </a:rPr>
                        <m:t>, </m:t>
                      </m:r>
                      <m:r>
                        <a:rPr lang="fr-CH" i="1">
                          <a:latin typeface="Cambria Math" panose="02040503050406030204" pitchFamily="18" charset="0"/>
                        </a:rPr>
                        <m:t>𝑠</m:t>
                      </m:r>
                      <m:r>
                        <a:rPr lang="fr-CH" i="1">
                          <a:latin typeface="Cambria Math" panose="02040503050406030204" pitchFamily="18" charset="0"/>
                        </a:rPr>
                        <m:t>=(</m:t>
                      </m:r>
                      <m:sSup>
                        <m:sSupPr>
                          <m:ctrlPr>
                            <a:rPr lang="fr-CH" i="1">
                              <a:latin typeface="Cambria Math" panose="02040503050406030204" pitchFamily="18" charset="0"/>
                            </a:rPr>
                          </m:ctrlPr>
                        </m:sSupPr>
                        <m:e>
                          <m:r>
                            <a:rPr lang="fr-CH" i="1">
                              <a:latin typeface="Cambria Math" panose="02040503050406030204" pitchFamily="18" charset="0"/>
                            </a:rPr>
                            <m:t>𝑐</m:t>
                          </m:r>
                        </m:e>
                        <m:sup>
                          <m:r>
                            <a:rPr lang="fr-CH" i="1">
                              <a:latin typeface="Cambria Math" panose="02040503050406030204" pitchFamily="18" charset="0"/>
                            </a:rPr>
                            <m:t>′</m:t>
                          </m:r>
                        </m:sup>
                      </m:sSup>
                      <m:r>
                        <a:rPr lang="fr-CH" i="1">
                          <a:latin typeface="Cambria Math" panose="02040503050406030204" pitchFamily="18" charset="0"/>
                        </a:rPr>
                        <m:t>,</m:t>
                      </m:r>
                      <m:sSup>
                        <m:sSupPr>
                          <m:ctrlPr>
                            <a:rPr lang="fr-CH" i="1">
                              <a:latin typeface="Cambria Math" panose="02040503050406030204" pitchFamily="18" charset="0"/>
                            </a:rPr>
                          </m:ctrlPr>
                        </m:sSupPr>
                        <m:e>
                          <m:r>
                            <a:rPr lang="fr-CH" i="1">
                              <a:latin typeface="Cambria Math" panose="02040503050406030204" pitchFamily="18" charset="0"/>
                            </a:rPr>
                            <m:t>𝑚</m:t>
                          </m:r>
                        </m:e>
                        <m:sup>
                          <m:r>
                            <a:rPr lang="fr-CH" i="1">
                              <a:latin typeface="Cambria Math" panose="02040503050406030204" pitchFamily="18" charset="0"/>
                            </a:rPr>
                            <m:t>′</m:t>
                          </m:r>
                        </m:sup>
                      </m:sSup>
                      <m:r>
                        <a:rPr lang="fr-CH" i="1">
                          <a:latin typeface="Cambria Math" panose="02040503050406030204" pitchFamily="18" charset="0"/>
                        </a:rPr>
                        <m:t>)</m:t>
                      </m:r>
                    </m:oMath>
                  </m:oMathPara>
                </a14:m>
                <a:endParaRPr lang="en-US" dirty="0"/>
              </a:p>
              <a:p>
                <a:pPr marL="565564" lvl="1" indent="0">
                  <a:buNone/>
                </a:pPr>
                <a14:m>
                  <m:oMathPara xmlns:m="http://schemas.openxmlformats.org/officeDocument/2006/math">
                    <m:oMathParaPr>
                      <m:jc m:val="centerGroup"/>
                    </m:oMathParaPr>
                    <m:oMath xmlns:m="http://schemas.openxmlformats.org/officeDocument/2006/math">
                      <m:r>
                        <a:rPr lang="fr-CH" b="0" i="1">
                          <a:latin typeface="Cambria Math" panose="02040503050406030204" pitchFamily="18" charset="0"/>
                        </a:rPr>
                        <m:t>𝑠𝑐𝑜𝑟𝑒</m:t>
                      </m:r>
                      <m:r>
                        <a:rPr lang="fr-CH" b="0" i="1">
                          <a:latin typeface="Cambria Math" panose="02040503050406030204" pitchFamily="18" charset="0"/>
                        </a:rPr>
                        <m:t>(</m:t>
                      </m:r>
                      <m:r>
                        <a:rPr lang="fr-CH" b="0" i="1">
                          <a:latin typeface="Cambria Math" panose="02040503050406030204" pitchFamily="18" charset="0"/>
                        </a:rPr>
                        <m:t>𝑒</m:t>
                      </m:r>
                      <m:r>
                        <a:rPr lang="fr-CH" b="0" i="1">
                          <a:latin typeface="Cambria Math" panose="02040503050406030204" pitchFamily="18" charset="0"/>
                        </a:rPr>
                        <m:t>)=</m:t>
                      </m:r>
                      <m:nary>
                        <m:naryPr>
                          <m:chr m:val="∑"/>
                          <m:supHide m:val="on"/>
                          <m:ctrlPr>
                            <a:rPr lang="fr-CH" b="0" i="1">
                              <a:latin typeface="Cambria Math" panose="02040503050406030204" pitchFamily="18" charset="0"/>
                            </a:rPr>
                          </m:ctrlPr>
                        </m:naryPr>
                        <m:sub>
                          <m:r>
                            <m:rPr>
                              <m:brk m:alnAt="7"/>
                            </m:rPr>
                            <a:rPr lang="fr-CH" b="0" i="1">
                              <a:latin typeface="Cambria Math" panose="02040503050406030204" pitchFamily="18" charset="0"/>
                            </a:rPr>
                            <m:t>𝑠</m:t>
                          </m:r>
                          <m:r>
                            <a:rPr lang="fr-CH" b="0" i="1">
                              <a:latin typeface="Cambria Math" panose="02040503050406030204" pitchFamily="18" charset="0"/>
                            </a:rPr>
                            <m:t> ∈</m:t>
                          </m:r>
                          <m:sSub>
                            <m:sSubPr>
                              <m:ctrlPr>
                                <a:rPr lang="fr-CH" b="0" i="1">
                                  <a:latin typeface="Cambria Math" panose="02040503050406030204" pitchFamily="18" charset="0"/>
                                  <a:ea typeface="Cambria Math" panose="02040503050406030204" pitchFamily="18" charset="0"/>
                                </a:rPr>
                              </m:ctrlPr>
                            </m:sSubPr>
                            <m:e>
                              <m:r>
                                <m:rPr>
                                  <m:brk m:alnAt="7"/>
                                </m:rPr>
                                <a:rPr lang="fr-CH" i="1">
                                  <a:latin typeface="Cambria Math" panose="02040503050406030204" pitchFamily="18" charset="0"/>
                                  <a:ea typeface="Cambria Math" panose="02040503050406030204" pitchFamily="18" charset="0"/>
                                </a:rPr>
                                <m:t>𝐶</m:t>
                              </m:r>
                              <m:r>
                                <a:rPr lang="fr-CH" i="1">
                                  <a:latin typeface="Cambria Math" panose="02040503050406030204" pitchFamily="18" charset="0"/>
                                  <a:ea typeface="Cambria Math" panose="02040503050406030204" pitchFamily="18" charset="0"/>
                                </a:rPr>
                                <m:t>𝑜𝑛𝑡𝑟𝑖𝑏𝑢𝑡𝑜𝑟𝑠</m:t>
                              </m:r>
                            </m:e>
                            <m:sub>
                              <m:r>
                                <a:rPr lang="fr-CH" b="0" i="1">
                                  <a:latin typeface="Cambria Math" panose="02040503050406030204" pitchFamily="18" charset="0"/>
                                  <a:ea typeface="Cambria Math" panose="02040503050406030204" pitchFamily="18" charset="0"/>
                                </a:rPr>
                                <m:t>𝑒</m:t>
                              </m:r>
                            </m:sub>
                          </m:sSub>
                        </m:sub>
                        <m:sup/>
                        <m:e>
                          <m:sSub>
                            <m:sSubPr>
                              <m:ctrlPr>
                                <a:rPr lang="fr-CH" b="0" i="1">
                                  <a:latin typeface="Cambria Math" panose="02040503050406030204" pitchFamily="18" charset="0"/>
                                </a:rPr>
                              </m:ctrlPr>
                            </m:sSubPr>
                            <m:e>
                              <m:r>
                                <a:rPr lang="fr-CH" b="0" i="1">
                                  <a:latin typeface="Cambria Math" panose="02040503050406030204" pitchFamily="18" charset="0"/>
                                </a:rPr>
                                <m:t>𝑃𝑃𝑅</m:t>
                              </m:r>
                            </m:e>
                            <m:sub>
                              <m:r>
                                <a:rPr lang="fr-CH" b="0" i="1">
                                  <a:latin typeface="Cambria Math" panose="02040503050406030204" pitchFamily="18" charset="0"/>
                                </a:rPr>
                                <m:t>𝑠</m:t>
                              </m:r>
                            </m:sub>
                          </m:sSub>
                          <m:r>
                            <a:rPr lang="fr-CH" b="0" i="1">
                              <a:latin typeface="Cambria Math" panose="02040503050406030204" pitchFamily="18" charset="0"/>
                            </a:rPr>
                            <m:t>(</m:t>
                          </m:r>
                          <m:r>
                            <a:rPr lang="fr-CH" b="0" i="1">
                              <a:latin typeface="Cambria Math" panose="02040503050406030204" pitchFamily="18" charset="0"/>
                            </a:rPr>
                            <m:t>𝑒</m:t>
                          </m:r>
                          <m:r>
                            <a:rPr lang="fr-CH" b="0" i="1">
                              <a:latin typeface="Cambria Math" panose="02040503050406030204" pitchFamily="18" charset="0"/>
                            </a:rPr>
                            <m:t>)</m:t>
                          </m:r>
                        </m:e>
                      </m:nary>
                    </m:oMath>
                  </m:oMathPara>
                </a14:m>
                <a:endParaRPr lang="fr-CH" b="0" dirty="0"/>
              </a:p>
              <a:p>
                <a:endParaRPr lang="en-US" dirty="0"/>
              </a:p>
              <a:p>
                <a:pPr marL="514350" indent="-514350">
                  <a:buFont typeface="+mj-lt"/>
                  <a:buAutoNum type="arabicPeriod" startAt="2"/>
                </a:pPr>
                <a:r>
                  <a:rPr lang="en-US" dirty="0"/>
                  <a:t>Select the candidate with highest score</a:t>
                </a:r>
              </a:p>
              <a:p>
                <a:pPr marL="457200" indent="-457200">
                  <a:buFontTx/>
                  <a:buChar char="-"/>
                </a:pPr>
                <a:endParaRPr lang="en-US" dirty="0"/>
              </a:p>
            </p:txBody>
          </p:sp>
        </mc:Choice>
        <mc:Fallback xmlns="">
          <p:sp>
            <p:nvSpPr>
              <p:cNvPr id="3" name="Content Placeholder 2">
                <a:extLst>
                  <a:ext uri="{FF2B5EF4-FFF2-40B4-BE49-F238E27FC236}">
                    <a16:creationId xmlns:a16="http://schemas.microsoft.com/office/drawing/2014/main" id="{16360708-C8D2-B241-9957-3D94C121BB94}"/>
                  </a:ext>
                </a:extLst>
              </p:cNvPr>
              <p:cNvSpPr>
                <a:spLocks noGrp="1" noRot="1" noChangeAspect="1" noMove="1" noResize="1" noEditPoints="1" noAdjustHandles="1" noChangeArrowheads="1" noChangeShapeType="1" noTextEdit="1"/>
              </p:cNvSpPr>
              <p:nvPr>
                <p:ph idx="1"/>
              </p:nvPr>
            </p:nvSpPr>
            <p:spPr>
              <a:blipFill>
                <a:blip r:embed="rId3"/>
                <a:stretch>
                  <a:fillRect l="-1529" t="-1307" r="-941" b="-15251"/>
                </a:stretch>
              </a:blipFill>
            </p:spPr>
            <p:txBody>
              <a:bodyPr/>
              <a:lstStyle/>
              <a:p>
                <a:r>
                  <a:rPr lang="en-CH">
                    <a:noFill/>
                  </a:rPr>
                  <a:t> </a:t>
                </a:r>
              </a:p>
            </p:txBody>
          </p:sp>
        </mc:Fallback>
      </mc:AlternateContent>
      <p:sp>
        <p:nvSpPr>
          <p:cNvPr id="4" name="Footer Placeholder 3">
            <a:extLst>
              <a:ext uri="{FF2B5EF4-FFF2-40B4-BE49-F238E27FC236}">
                <a16:creationId xmlns:a16="http://schemas.microsoft.com/office/drawing/2014/main" id="{13E2126B-FBEB-DE4E-B436-C8EAEA62E66F}"/>
              </a:ext>
            </a:extLst>
          </p:cNvPr>
          <p:cNvSpPr>
            <a:spLocks noGrp="1"/>
          </p:cNvSpPr>
          <p:nvPr>
            <p:ph type="ftr" sz="quarter" idx="10"/>
          </p:nvPr>
        </p:nvSpPr>
        <p:spPr/>
        <p:txBody>
          <a:bodyPr/>
          <a:lstStyle/>
          <a:p>
            <a:r>
              <a:rPr lang="fr-CH"/>
              <a:t>©2024, Karl Aberer, EPFL-IC, Laboratoire de systèmes d'informations répartis </a:t>
            </a:r>
            <a:endParaRPr lang="en-GB" dirty="0"/>
          </a:p>
        </p:txBody>
      </p:sp>
    </p:spTree>
    <p:extLst>
      <p:ext uri="{BB962C8B-B14F-4D97-AF65-F5344CB8AC3E}">
        <p14:creationId xmlns:p14="http://schemas.microsoft.com/office/powerpoint/2010/main" val="13065679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EA87EE-59E9-334A-B76C-67D78285B8EA}"/>
              </a:ext>
            </a:extLst>
          </p:cNvPr>
          <p:cNvSpPr>
            <a:spLocks noGrp="1"/>
          </p:cNvSpPr>
          <p:nvPr>
            <p:ph type="title"/>
          </p:nvPr>
        </p:nvSpPr>
        <p:spPr>
          <a:xfrm>
            <a:off x="197987" y="352072"/>
            <a:ext cx="10790331" cy="1448500"/>
          </a:xfrm>
        </p:spPr>
        <p:txBody>
          <a:bodyPr/>
          <a:lstStyle/>
          <a:p>
            <a:r>
              <a:rPr lang="en-US"/>
              <a:t>RDF – Resource Description Framework</a:t>
            </a:r>
            <a:br>
              <a:rPr lang="en-US"/>
            </a:br>
            <a:r>
              <a:rPr lang="en-US"/>
              <a:t>(W3C 2004)</a:t>
            </a:r>
          </a:p>
        </p:txBody>
      </p:sp>
      <p:pic>
        <p:nvPicPr>
          <p:cNvPr id="6" name="Content Placeholder 5">
            <a:extLst>
              <a:ext uri="{FF2B5EF4-FFF2-40B4-BE49-F238E27FC236}">
                <a16:creationId xmlns:a16="http://schemas.microsoft.com/office/drawing/2014/main" id="{272D3287-07D0-5F42-A322-29B3389A6099}"/>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835175" y="2376636"/>
            <a:ext cx="8380398" cy="4824555"/>
          </a:xfrm>
        </p:spPr>
      </p:pic>
      <p:sp>
        <p:nvSpPr>
          <p:cNvPr id="4" name="Footer Placeholder 3">
            <a:extLst>
              <a:ext uri="{FF2B5EF4-FFF2-40B4-BE49-F238E27FC236}">
                <a16:creationId xmlns:a16="http://schemas.microsoft.com/office/drawing/2014/main" id="{D573BBB6-35C1-2448-A26D-FE214E195973}"/>
              </a:ext>
            </a:extLst>
          </p:cNvPr>
          <p:cNvSpPr>
            <a:spLocks noGrp="1"/>
          </p:cNvSpPr>
          <p:nvPr>
            <p:ph type="ftr" sz="quarter" idx="10"/>
          </p:nvPr>
        </p:nvSpPr>
        <p:spPr/>
        <p:txBody>
          <a:bodyPr/>
          <a:lstStyle/>
          <a:p>
            <a:r>
              <a:rPr lang="fr-CH"/>
              <a:t>©2024, Karl Aberer, EPFL-IC, Laboratoire de systèmes d'informations répartis </a:t>
            </a:r>
            <a:endParaRPr lang="en-GB" dirty="0"/>
          </a:p>
        </p:txBody>
      </p:sp>
    </p:spTree>
    <p:extLst>
      <p:ext uri="{BB962C8B-B14F-4D97-AF65-F5344CB8AC3E}">
        <p14:creationId xmlns:p14="http://schemas.microsoft.com/office/powerpoint/2010/main" val="121740472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EA4C0C-4E86-4F48-A31A-652444E69B7A}"/>
              </a:ext>
            </a:extLst>
          </p:cNvPr>
          <p:cNvSpPr>
            <a:spLocks noGrp="1"/>
          </p:cNvSpPr>
          <p:nvPr>
            <p:ph type="title"/>
          </p:nvPr>
        </p:nvSpPr>
        <p:spPr/>
        <p:txBody>
          <a:bodyPr/>
          <a:lstStyle/>
          <a:p>
            <a:r>
              <a:rPr lang="en-US"/>
              <a:t>Considering Popularity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873E3B1-9C4F-CE4A-B60C-1E0C6D3A34DC}"/>
                  </a:ext>
                </a:extLst>
              </p:cNvPr>
              <p:cNvSpPr>
                <a:spLocks noGrp="1"/>
              </p:cNvSpPr>
              <p:nvPr>
                <p:ph idx="1"/>
              </p:nvPr>
            </p:nvSpPr>
            <p:spPr/>
            <p:txBody>
              <a:bodyPr/>
              <a:lstStyle/>
              <a:p>
                <a:r>
                  <a:rPr lang="en-US" dirty="0"/>
                  <a:t>The method can furthermore consider popularity measures for nodes, e.g., it’s degree</a:t>
                </a:r>
              </a:p>
              <a:p>
                <a:pPr marL="457200" indent="-457200">
                  <a:buFont typeface="Arial" panose="020B0604020202020204" pitchFamily="34" charset="0"/>
                  <a:buChar char="•"/>
                </a:pPr>
                <a:r>
                  <a:rPr lang="en-US" dirty="0"/>
                  <a:t>If information is insufficient, favor popular nodes</a:t>
                </a:r>
              </a:p>
              <a:p>
                <a:pPr marL="457200" indent="-457200">
                  <a:buFont typeface="Arial" panose="020B0604020202020204" pitchFamily="34" charset="0"/>
                  <a:buChar char="•"/>
                </a:pPr>
                <a:endParaRPr lang="en-US" dirty="0"/>
              </a:p>
              <a:p>
                <a:endParaRPr lang="fr-CH" sz="28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fr-CH" sz="3200" b="0" i="1">
                          <a:latin typeface="Cambria Math" panose="02040503050406030204" pitchFamily="18" charset="0"/>
                        </a:rPr>
                        <m:t>𝑠𝑐𝑜𝑟𝑒</m:t>
                      </m:r>
                      <m:d>
                        <m:dPr>
                          <m:ctrlPr>
                            <a:rPr lang="fr-CH" sz="3200" b="0" i="1">
                              <a:latin typeface="Cambria Math" panose="02040503050406030204" pitchFamily="18" charset="0"/>
                            </a:rPr>
                          </m:ctrlPr>
                        </m:dPr>
                        <m:e>
                          <m:r>
                            <a:rPr lang="fr-CH" sz="3200" b="0" i="1">
                              <a:latin typeface="Cambria Math" panose="02040503050406030204" pitchFamily="18" charset="0"/>
                            </a:rPr>
                            <m:t>𝑒</m:t>
                          </m:r>
                        </m:e>
                      </m:d>
                      <m:r>
                        <a:rPr lang="fr-CH" sz="3200" b="0" i="1">
                          <a:latin typeface="Cambria Math" panose="02040503050406030204" pitchFamily="18" charset="0"/>
                        </a:rPr>
                        <m:t>=</m:t>
                      </m:r>
                    </m:oMath>
                  </m:oMathPara>
                </a14:m>
                <a:br>
                  <a:rPr lang="fr-CH" sz="3200" b="0" i="1" dirty="0">
                    <a:latin typeface="Cambria Math" panose="02040503050406030204" pitchFamily="18" charset="0"/>
                  </a:rPr>
                </a:br>
                <a:r>
                  <a:rPr lang="fr-CH" sz="3200" b="0" i="1" dirty="0">
                    <a:latin typeface="Cambria Math" panose="02040503050406030204" pitchFamily="18" charset="0"/>
                  </a:rPr>
                  <a:t>	</a:t>
                </a:r>
                <a14:m>
                  <m:oMath xmlns:m="http://schemas.openxmlformats.org/officeDocument/2006/math">
                    <m:nary>
                      <m:naryPr>
                        <m:chr m:val="∑"/>
                        <m:supHide m:val="on"/>
                        <m:ctrlPr>
                          <a:rPr lang="fr-CH" sz="3200" i="1">
                            <a:latin typeface="Cambria Math" panose="02040503050406030204" pitchFamily="18" charset="0"/>
                          </a:rPr>
                        </m:ctrlPr>
                      </m:naryPr>
                      <m:sub>
                        <m:r>
                          <m:rPr>
                            <m:brk m:alnAt="7"/>
                          </m:rPr>
                          <a:rPr lang="fr-CH" sz="3200" i="1">
                            <a:latin typeface="Cambria Math" panose="02040503050406030204" pitchFamily="18" charset="0"/>
                          </a:rPr>
                          <m:t>𝑠</m:t>
                        </m:r>
                        <m:r>
                          <a:rPr lang="fr-CH" sz="3200" i="1">
                            <a:latin typeface="Cambria Math" panose="02040503050406030204" pitchFamily="18" charset="0"/>
                          </a:rPr>
                          <m:t> ∈</m:t>
                        </m:r>
                        <m:sSub>
                          <m:sSubPr>
                            <m:ctrlPr>
                              <a:rPr lang="fr-CH" sz="3200" i="1">
                                <a:latin typeface="Cambria Math" panose="02040503050406030204" pitchFamily="18" charset="0"/>
                                <a:ea typeface="Cambria Math" panose="02040503050406030204" pitchFamily="18" charset="0"/>
                              </a:rPr>
                            </m:ctrlPr>
                          </m:sSubPr>
                          <m:e>
                            <m:r>
                              <m:rPr>
                                <m:brk m:alnAt="7"/>
                              </m:rPr>
                              <a:rPr lang="fr-CH" sz="3200" i="1">
                                <a:latin typeface="Cambria Math" panose="02040503050406030204" pitchFamily="18" charset="0"/>
                                <a:ea typeface="Cambria Math" panose="02040503050406030204" pitchFamily="18" charset="0"/>
                              </a:rPr>
                              <m:t>𝐶</m:t>
                            </m:r>
                            <m:r>
                              <a:rPr lang="fr-CH" sz="3200" i="1">
                                <a:latin typeface="Cambria Math" panose="02040503050406030204" pitchFamily="18" charset="0"/>
                                <a:ea typeface="Cambria Math" panose="02040503050406030204" pitchFamily="18" charset="0"/>
                              </a:rPr>
                              <m:t>𝑜𝑛𝑡𝑟𝑖𝑏𝑢𝑡𝑜𝑟𝑠</m:t>
                            </m:r>
                          </m:e>
                          <m:sub>
                            <m:r>
                              <a:rPr lang="fr-CH" sz="3200" i="1">
                                <a:latin typeface="Cambria Math" panose="02040503050406030204" pitchFamily="18" charset="0"/>
                                <a:ea typeface="Cambria Math" panose="02040503050406030204" pitchFamily="18" charset="0"/>
                              </a:rPr>
                              <m:t>𝑒</m:t>
                            </m:r>
                          </m:sub>
                        </m:sSub>
                      </m:sub>
                      <m:sup/>
                      <m:e>
                        <m:sSub>
                          <m:sSubPr>
                            <m:ctrlPr>
                              <a:rPr lang="fr-CH" sz="3200" i="1">
                                <a:latin typeface="Cambria Math" panose="02040503050406030204" pitchFamily="18" charset="0"/>
                              </a:rPr>
                            </m:ctrlPr>
                          </m:sSubPr>
                          <m:e>
                            <m:r>
                              <a:rPr lang="fr-CH" sz="3200" i="1">
                                <a:latin typeface="Cambria Math" panose="02040503050406030204" pitchFamily="18" charset="0"/>
                              </a:rPr>
                              <m:t>𝑃𝑃𝑅</m:t>
                            </m:r>
                          </m:e>
                          <m:sub>
                            <m:r>
                              <a:rPr lang="fr-CH" sz="3200" i="1">
                                <a:latin typeface="Cambria Math" panose="02040503050406030204" pitchFamily="18" charset="0"/>
                              </a:rPr>
                              <m:t>𝑠</m:t>
                            </m:r>
                          </m:sub>
                        </m:sSub>
                        <m:d>
                          <m:dPr>
                            <m:ctrlPr>
                              <a:rPr lang="fr-CH" sz="3200" i="1">
                                <a:latin typeface="Cambria Math" panose="02040503050406030204" pitchFamily="18" charset="0"/>
                              </a:rPr>
                            </m:ctrlPr>
                          </m:dPr>
                          <m:e>
                            <m:r>
                              <a:rPr lang="fr-CH" sz="3200" i="1">
                                <a:latin typeface="Cambria Math" panose="02040503050406030204" pitchFamily="18" charset="0"/>
                              </a:rPr>
                              <m:t>𝑒</m:t>
                            </m:r>
                          </m:e>
                        </m:d>
                        <m:r>
                          <a:rPr lang="fr-CH" sz="3200" b="0" i="1">
                            <a:latin typeface="Cambria Math" panose="02040503050406030204" pitchFamily="18" charset="0"/>
                          </a:rPr>
                          <m:t>𝑝𝑜𝑝</m:t>
                        </m:r>
                        <m:d>
                          <m:dPr>
                            <m:ctrlPr>
                              <a:rPr lang="fr-CH" sz="3200" i="1">
                                <a:latin typeface="Cambria Math" panose="02040503050406030204" pitchFamily="18" charset="0"/>
                              </a:rPr>
                            </m:ctrlPr>
                          </m:dPr>
                          <m:e>
                            <m:r>
                              <a:rPr lang="fr-CH" sz="3200" i="1">
                                <a:latin typeface="Cambria Math" panose="02040503050406030204" pitchFamily="18" charset="0"/>
                              </a:rPr>
                              <m:t>𝑠</m:t>
                            </m:r>
                          </m:e>
                        </m:d>
                      </m:e>
                    </m:nary>
                    <m:r>
                      <a:rPr lang="fr-CH" sz="3200" b="0" i="1">
                        <a:latin typeface="Cambria Math" panose="02040503050406030204" pitchFamily="18" charset="0"/>
                      </a:rPr>
                      <m:t>+</m:t>
                    </m:r>
                    <m:sSub>
                      <m:sSubPr>
                        <m:ctrlPr>
                          <a:rPr lang="fr-CH" sz="3200" b="0" i="1">
                            <a:latin typeface="Cambria Math" panose="02040503050406030204" pitchFamily="18" charset="0"/>
                          </a:rPr>
                        </m:ctrlPr>
                      </m:sSubPr>
                      <m:e>
                        <m:r>
                          <a:rPr lang="fr-CH" sz="3200" b="0" i="1">
                            <a:latin typeface="Cambria Math" panose="02040503050406030204" pitchFamily="18" charset="0"/>
                          </a:rPr>
                          <m:t>𝑃𝑃𝑅</m:t>
                        </m:r>
                      </m:e>
                      <m:sub>
                        <m:r>
                          <a:rPr lang="fr-CH" sz="3200" b="0" i="1">
                            <a:latin typeface="Cambria Math" panose="02040503050406030204" pitchFamily="18" charset="0"/>
                          </a:rPr>
                          <m:t>𝑎𝑣𝑔</m:t>
                        </m:r>
                      </m:sub>
                    </m:sSub>
                    <m:r>
                      <a:rPr lang="fr-CH" sz="3200" b="0" i="1">
                        <a:latin typeface="Cambria Math" panose="02040503050406030204" pitchFamily="18" charset="0"/>
                      </a:rPr>
                      <m:t>𝑝𝑜𝑝</m:t>
                    </m:r>
                    <m:r>
                      <a:rPr lang="fr-CH" sz="3200" b="0" i="1">
                        <a:latin typeface="Cambria Math" panose="02040503050406030204" pitchFamily="18" charset="0"/>
                      </a:rPr>
                      <m:t>(</m:t>
                    </m:r>
                    <m:r>
                      <a:rPr lang="fr-CH" sz="3200" b="0" i="1">
                        <a:latin typeface="Cambria Math" panose="02040503050406030204" pitchFamily="18" charset="0"/>
                      </a:rPr>
                      <m:t>𝑒</m:t>
                    </m:r>
                    <m:r>
                      <a:rPr lang="fr-CH" sz="3200" b="0" i="1">
                        <a:latin typeface="Cambria Math" panose="02040503050406030204" pitchFamily="18" charset="0"/>
                      </a:rPr>
                      <m:t>)</m:t>
                    </m:r>
                  </m:oMath>
                </a14:m>
                <a:endParaRPr lang="en-US" sz="3200" dirty="0"/>
              </a:p>
              <a:p>
                <a:endParaRPr lang="en-US" dirty="0"/>
              </a:p>
            </p:txBody>
          </p:sp>
        </mc:Choice>
        <mc:Fallback xmlns="">
          <p:sp>
            <p:nvSpPr>
              <p:cNvPr id="3" name="Content Placeholder 2">
                <a:extLst>
                  <a:ext uri="{FF2B5EF4-FFF2-40B4-BE49-F238E27FC236}">
                    <a16:creationId xmlns:a16="http://schemas.microsoft.com/office/drawing/2014/main" id="{B873E3B1-9C4F-CE4A-B60C-1E0C6D3A34DC}"/>
                  </a:ext>
                </a:extLst>
              </p:cNvPr>
              <p:cNvSpPr>
                <a:spLocks noGrp="1" noRot="1" noChangeAspect="1" noMove="1" noResize="1" noEditPoints="1" noAdjustHandles="1" noChangeArrowheads="1" noChangeShapeType="1" noTextEdit="1"/>
              </p:cNvSpPr>
              <p:nvPr>
                <p:ph idx="1"/>
              </p:nvPr>
            </p:nvSpPr>
            <p:spPr>
              <a:blipFill>
                <a:blip r:embed="rId3"/>
                <a:stretch>
                  <a:fillRect l="-1293" t="-1310"/>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CD8BEB17-53A3-434F-B2DB-5684770A6498}"/>
              </a:ext>
            </a:extLst>
          </p:cNvPr>
          <p:cNvSpPr>
            <a:spLocks noGrp="1"/>
          </p:cNvSpPr>
          <p:nvPr>
            <p:ph type="ftr" sz="quarter" idx="10"/>
          </p:nvPr>
        </p:nvSpPr>
        <p:spPr/>
        <p:txBody>
          <a:bodyPr/>
          <a:lstStyle/>
          <a:p>
            <a:r>
              <a:rPr lang="fr-CH"/>
              <a:t>©2024, Karl Aberer, EPFL-IC, Laboratoire de systèmes d'informations répartis </a:t>
            </a:r>
            <a:endParaRPr lang="en-GB" dirty="0"/>
          </a:p>
        </p:txBody>
      </p:sp>
      <p:sp>
        <p:nvSpPr>
          <p:cNvPr id="5" name="TextBox 4">
            <a:extLst>
              <a:ext uri="{FF2B5EF4-FFF2-40B4-BE49-F238E27FC236}">
                <a16:creationId xmlns:a16="http://schemas.microsoft.com/office/drawing/2014/main" id="{FB795782-AB27-0849-A376-D88424BD84E7}"/>
              </a:ext>
            </a:extLst>
          </p:cNvPr>
          <p:cNvSpPr txBox="1"/>
          <p:nvPr/>
        </p:nvSpPr>
        <p:spPr>
          <a:xfrm>
            <a:off x="1976841" y="5905028"/>
            <a:ext cx="3616311" cy="323165"/>
          </a:xfrm>
          <a:prstGeom prst="rect">
            <a:avLst/>
          </a:prstGeom>
          <a:noFill/>
        </p:spPr>
        <p:txBody>
          <a:bodyPr wrap="none" rtlCol="0">
            <a:spAutoFit/>
          </a:bodyPr>
          <a:lstStyle/>
          <a:p>
            <a:r>
              <a:rPr lang="en-US" dirty="0">
                <a:latin typeface="Calibri" panose="020F0502020204030204" pitchFamily="34" charset="0"/>
                <a:cs typeface="Calibri" panose="020F0502020204030204" pitchFamily="34" charset="0"/>
              </a:rPr>
              <a:t>Promotes contributions from popular nodes</a:t>
            </a:r>
          </a:p>
        </p:txBody>
      </p:sp>
      <p:sp>
        <p:nvSpPr>
          <p:cNvPr id="6" name="TextBox 5">
            <a:extLst>
              <a:ext uri="{FF2B5EF4-FFF2-40B4-BE49-F238E27FC236}">
                <a16:creationId xmlns:a16="http://schemas.microsoft.com/office/drawing/2014/main" id="{42E78851-975A-A24C-B322-1AB8522CB871}"/>
              </a:ext>
            </a:extLst>
          </p:cNvPr>
          <p:cNvSpPr txBox="1"/>
          <p:nvPr/>
        </p:nvSpPr>
        <p:spPr>
          <a:xfrm>
            <a:off x="7414693" y="5905028"/>
            <a:ext cx="2106346" cy="323165"/>
          </a:xfrm>
          <a:prstGeom prst="rect">
            <a:avLst/>
          </a:prstGeom>
          <a:noFill/>
        </p:spPr>
        <p:txBody>
          <a:bodyPr wrap="none" rtlCol="0">
            <a:spAutoFit/>
          </a:bodyPr>
          <a:lstStyle/>
          <a:p>
            <a:r>
              <a:rPr lang="en-US">
                <a:latin typeface="Calibri" panose="020F0502020204030204" pitchFamily="34" charset="0"/>
                <a:cs typeface="Calibri" panose="020F0502020204030204" pitchFamily="34" charset="0"/>
              </a:rPr>
              <a:t>Promotes popular nodes</a:t>
            </a:r>
          </a:p>
        </p:txBody>
      </p:sp>
    </p:spTree>
    <p:extLst>
      <p:ext uri="{BB962C8B-B14F-4D97-AF65-F5344CB8AC3E}">
        <p14:creationId xmlns:p14="http://schemas.microsoft.com/office/powerpoint/2010/main" val="28480586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5E432-F720-B149-8DE8-41FE5BB5C4A5}"/>
              </a:ext>
            </a:extLst>
          </p:cNvPr>
          <p:cNvSpPr>
            <a:spLocks noGrp="1"/>
          </p:cNvSpPr>
          <p:nvPr>
            <p:ph type="title"/>
          </p:nvPr>
        </p:nvSpPr>
        <p:spPr/>
        <p:txBody>
          <a:bodyPr/>
          <a:lstStyle/>
          <a:p>
            <a:r>
              <a:rPr lang="en-US"/>
              <a:t>Some Results</a:t>
            </a:r>
          </a:p>
        </p:txBody>
      </p:sp>
      <p:pic>
        <p:nvPicPr>
          <p:cNvPr id="6" name="Content Placeholder 5">
            <a:extLst>
              <a:ext uri="{FF2B5EF4-FFF2-40B4-BE49-F238E27FC236}">
                <a16:creationId xmlns:a16="http://schemas.microsoft.com/office/drawing/2014/main" id="{47175AAD-4E65-6044-AFFB-B347F215938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79514" y="3528764"/>
            <a:ext cx="10608804" cy="1512168"/>
          </a:xfrm>
        </p:spPr>
      </p:pic>
      <p:sp>
        <p:nvSpPr>
          <p:cNvPr id="4" name="Footer Placeholder 3">
            <a:extLst>
              <a:ext uri="{FF2B5EF4-FFF2-40B4-BE49-F238E27FC236}">
                <a16:creationId xmlns:a16="http://schemas.microsoft.com/office/drawing/2014/main" id="{C8B02A55-717E-0D4A-88E5-5A2AB0C8F2DB}"/>
              </a:ext>
            </a:extLst>
          </p:cNvPr>
          <p:cNvSpPr>
            <a:spLocks noGrp="1"/>
          </p:cNvSpPr>
          <p:nvPr>
            <p:ph type="ftr" sz="quarter" idx="10"/>
          </p:nvPr>
        </p:nvSpPr>
        <p:spPr/>
        <p:txBody>
          <a:bodyPr/>
          <a:lstStyle/>
          <a:p>
            <a:r>
              <a:rPr lang="fr-CH"/>
              <a:t>©2024, Karl Aberer, EPFL-IC, Laboratoire de systèmes d'informations répartis </a:t>
            </a:r>
            <a:endParaRPr lang="en-GB" dirty="0"/>
          </a:p>
        </p:txBody>
      </p:sp>
      <p:sp>
        <p:nvSpPr>
          <p:cNvPr id="7" name="TextBox 6">
            <a:extLst>
              <a:ext uri="{FF2B5EF4-FFF2-40B4-BE49-F238E27FC236}">
                <a16:creationId xmlns:a16="http://schemas.microsoft.com/office/drawing/2014/main" id="{3E9670B5-CD65-9B46-9180-AC08A385812B}"/>
              </a:ext>
            </a:extLst>
          </p:cNvPr>
          <p:cNvSpPr txBox="1"/>
          <p:nvPr/>
        </p:nvSpPr>
        <p:spPr>
          <a:xfrm>
            <a:off x="9659039" y="3367181"/>
            <a:ext cx="1388522" cy="307777"/>
          </a:xfrm>
          <a:prstGeom prst="rect">
            <a:avLst/>
          </a:prstGeom>
          <a:noFill/>
        </p:spPr>
        <p:txBody>
          <a:bodyPr wrap="none" rtlCol="0">
            <a:spAutoFit/>
          </a:bodyPr>
          <a:lstStyle/>
          <a:p>
            <a:r>
              <a:rPr lang="en-US" sz="1400">
                <a:latin typeface="Calibri" panose="020F0502020204030204" pitchFamily="34" charset="0"/>
                <a:cs typeface="Calibri" panose="020F0502020204030204" pitchFamily="34" charset="0"/>
              </a:rPr>
              <a:t>With popularity</a:t>
            </a:r>
          </a:p>
        </p:txBody>
      </p:sp>
      <p:sp>
        <p:nvSpPr>
          <p:cNvPr id="8" name="TextBox 7">
            <a:extLst>
              <a:ext uri="{FF2B5EF4-FFF2-40B4-BE49-F238E27FC236}">
                <a16:creationId xmlns:a16="http://schemas.microsoft.com/office/drawing/2014/main" id="{45D9CAFA-7383-E04B-BB7A-F85242D48A31}"/>
              </a:ext>
            </a:extLst>
          </p:cNvPr>
          <p:cNvSpPr txBox="1"/>
          <p:nvPr/>
        </p:nvSpPr>
        <p:spPr>
          <a:xfrm>
            <a:off x="8486851" y="2896102"/>
            <a:ext cx="1585690" cy="307777"/>
          </a:xfrm>
          <a:prstGeom prst="rect">
            <a:avLst/>
          </a:prstGeom>
          <a:noFill/>
        </p:spPr>
        <p:txBody>
          <a:bodyPr wrap="none" rtlCol="0">
            <a:spAutoFit/>
          </a:bodyPr>
          <a:lstStyle/>
          <a:p>
            <a:r>
              <a:rPr lang="en-US" sz="1400">
                <a:latin typeface="Calibri" panose="020F0502020204030204" pitchFamily="34" charset="0"/>
                <a:cs typeface="Calibri" panose="020F0502020204030204" pitchFamily="34" charset="0"/>
              </a:rPr>
              <a:t>Without popularity</a:t>
            </a:r>
          </a:p>
        </p:txBody>
      </p:sp>
      <p:sp>
        <p:nvSpPr>
          <p:cNvPr id="9" name="TextBox 8">
            <a:extLst>
              <a:ext uri="{FF2B5EF4-FFF2-40B4-BE49-F238E27FC236}">
                <a16:creationId xmlns:a16="http://schemas.microsoft.com/office/drawing/2014/main" id="{44F3ECF1-BD25-E542-8591-F18070047CCB}"/>
              </a:ext>
            </a:extLst>
          </p:cNvPr>
          <p:cNvSpPr txBox="1"/>
          <p:nvPr/>
        </p:nvSpPr>
        <p:spPr>
          <a:xfrm>
            <a:off x="4027528" y="3264016"/>
            <a:ext cx="1330814" cy="307777"/>
          </a:xfrm>
          <a:prstGeom prst="rect">
            <a:avLst/>
          </a:prstGeom>
          <a:noFill/>
        </p:spPr>
        <p:txBody>
          <a:bodyPr wrap="none" rtlCol="0">
            <a:spAutoFit/>
          </a:bodyPr>
          <a:lstStyle/>
          <a:p>
            <a:r>
              <a:rPr lang="en-US" sz="1400">
                <a:latin typeface="Calibri" panose="020F0502020204030204" pitchFamily="34" charset="0"/>
                <a:cs typeface="Calibri" panose="020F0502020204030204" pitchFamily="34" charset="0"/>
              </a:rPr>
              <a:t>Other methods</a:t>
            </a:r>
          </a:p>
        </p:txBody>
      </p:sp>
      <p:sp>
        <p:nvSpPr>
          <p:cNvPr id="11" name="TextBox 10">
            <a:extLst>
              <a:ext uri="{FF2B5EF4-FFF2-40B4-BE49-F238E27FC236}">
                <a16:creationId xmlns:a16="http://schemas.microsoft.com/office/drawing/2014/main" id="{4A346AE2-6773-6A42-861C-8839EF6CB469}"/>
              </a:ext>
            </a:extLst>
          </p:cNvPr>
          <p:cNvSpPr txBox="1"/>
          <p:nvPr/>
        </p:nvSpPr>
        <p:spPr>
          <a:xfrm>
            <a:off x="6592455" y="3286390"/>
            <a:ext cx="1289135" cy="307777"/>
          </a:xfrm>
          <a:prstGeom prst="rect">
            <a:avLst/>
          </a:prstGeom>
          <a:noFill/>
        </p:spPr>
        <p:txBody>
          <a:bodyPr wrap="none" rtlCol="0">
            <a:spAutoFit/>
          </a:bodyPr>
          <a:lstStyle/>
          <a:p>
            <a:r>
              <a:rPr lang="en-US" sz="1400">
                <a:latin typeface="Calibri" panose="020F0502020204030204" pitchFamily="34" charset="0"/>
                <a:cs typeface="Calibri" panose="020F0502020204030204" pitchFamily="34" charset="0"/>
              </a:rPr>
              <a:t>Uses pageRank</a:t>
            </a:r>
          </a:p>
        </p:txBody>
      </p:sp>
      <p:sp>
        <p:nvSpPr>
          <p:cNvPr id="3" name="Rectangle 2">
            <a:extLst>
              <a:ext uri="{FF2B5EF4-FFF2-40B4-BE49-F238E27FC236}">
                <a16:creationId xmlns:a16="http://schemas.microsoft.com/office/drawing/2014/main" id="{C56C4CF2-55CA-3684-CCA7-F02D13D658EA}"/>
              </a:ext>
            </a:extLst>
          </p:cNvPr>
          <p:cNvSpPr/>
          <p:nvPr/>
        </p:nvSpPr>
        <p:spPr bwMode="auto">
          <a:xfrm>
            <a:off x="637222" y="4480916"/>
            <a:ext cx="10297144" cy="36004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CH" sz="1200" b="0" i="0" u="none" strike="noStrike" cap="none" normalizeH="0" baseline="0">
              <a:ln>
                <a:noFill/>
              </a:ln>
              <a:solidFill>
                <a:schemeClr val="tx2"/>
              </a:solidFill>
              <a:effectLst/>
              <a:latin typeface="Tempus Sans ITC" pitchFamily="82" charset="0"/>
            </a:endParaRPr>
          </a:p>
        </p:txBody>
      </p:sp>
    </p:spTree>
    <p:extLst>
      <p:ext uri="{BB962C8B-B14F-4D97-AF65-F5344CB8AC3E}">
        <p14:creationId xmlns:p14="http://schemas.microsoft.com/office/powerpoint/2010/main" val="367410038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537DE0-3EE2-6F44-BC26-5C387C411B34}"/>
              </a:ext>
            </a:extLst>
          </p:cNvPr>
          <p:cNvSpPr>
            <a:spLocks noGrp="1"/>
          </p:cNvSpPr>
          <p:nvPr>
            <p:ph type="title"/>
          </p:nvPr>
        </p:nvSpPr>
        <p:spPr/>
        <p:txBody>
          <a:bodyPr/>
          <a:lstStyle/>
          <a:p>
            <a:r>
              <a:rPr lang="en-US"/>
              <a:t>Which is false?</a:t>
            </a:r>
          </a:p>
        </p:txBody>
      </p:sp>
      <p:sp>
        <p:nvSpPr>
          <p:cNvPr id="3" name="Content Placeholder 2">
            <a:extLst>
              <a:ext uri="{FF2B5EF4-FFF2-40B4-BE49-F238E27FC236}">
                <a16:creationId xmlns:a16="http://schemas.microsoft.com/office/drawing/2014/main" id="{F278F503-7A3D-CA48-880F-5542F99E6A1E}"/>
              </a:ext>
            </a:extLst>
          </p:cNvPr>
          <p:cNvSpPr>
            <a:spLocks noGrp="1"/>
          </p:cNvSpPr>
          <p:nvPr>
            <p:ph idx="1"/>
          </p:nvPr>
        </p:nvSpPr>
        <p:spPr/>
        <p:txBody>
          <a:bodyPr/>
          <a:lstStyle/>
          <a:p>
            <a:endParaRPr lang="en-US"/>
          </a:p>
          <a:p>
            <a:pPr marL="514350" indent="-514350">
              <a:buAutoNum type="alphaUcPeriod"/>
            </a:pPr>
            <a:r>
              <a:rPr lang="en-US"/>
              <a:t>Entity disambiguation addresses the problem of synonyms</a:t>
            </a:r>
          </a:p>
          <a:p>
            <a:pPr marL="514350" indent="-514350">
              <a:buAutoNum type="alphaUcPeriod"/>
            </a:pPr>
            <a:r>
              <a:rPr lang="en-US"/>
              <a:t>Named entity recognition addresses the problem of synonyms</a:t>
            </a:r>
          </a:p>
          <a:p>
            <a:pPr marL="514350" indent="-514350">
              <a:buAutoNum type="alphaUcPeriod"/>
            </a:pPr>
            <a:r>
              <a:rPr lang="en-US"/>
              <a:t>Entity disambiguation addresses the problem of entity classification</a:t>
            </a:r>
          </a:p>
          <a:p>
            <a:pPr marL="514350" indent="-514350">
              <a:buAutoNum type="alphaUcPeriod"/>
            </a:pPr>
            <a:r>
              <a:rPr lang="en-US"/>
              <a:t>Named entity recognition addresses the problem of entity classification</a:t>
            </a:r>
          </a:p>
        </p:txBody>
      </p:sp>
      <p:sp>
        <p:nvSpPr>
          <p:cNvPr id="4" name="Footer Placeholder 3">
            <a:extLst>
              <a:ext uri="{FF2B5EF4-FFF2-40B4-BE49-F238E27FC236}">
                <a16:creationId xmlns:a16="http://schemas.microsoft.com/office/drawing/2014/main" id="{1532EFC6-4CC3-8247-B2C9-E2BE33536503}"/>
              </a:ext>
            </a:extLst>
          </p:cNvPr>
          <p:cNvSpPr>
            <a:spLocks noGrp="1"/>
          </p:cNvSpPr>
          <p:nvPr>
            <p:ph type="ftr" sz="quarter" idx="10"/>
          </p:nvPr>
        </p:nvSpPr>
        <p:spPr/>
        <p:txBody>
          <a:bodyPr/>
          <a:lstStyle/>
          <a:p>
            <a:r>
              <a:rPr lang="fr-CH"/>
              <a:t>©2024, Karl Aberer, EPFL-IC, Laboratoire de systèmes d'informations répartis </a:t>
            </a:r>
            <a:endParaRPr lang="en-GB" dirty="0"/>
          </a:p>
        </p:txBody>
      </p:sp>
    </p:spTree>
    <p:extLst>
      <p:ext uri="{BB962C8B-B14F-4D97-AF65-F5344CB8AC3E}">
        <p14:creationId xmlns:p14="http://schemas.microsoft.com/office/powerpoint/2010/main" val="231418798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F474D-0211-1043-9660-4CEC63978EE6}"/>
              </a:ext>
            </a:extLst>
          </p:cNvPr>
          <p:cNvSpPr>
            <a:spLocks noGrp="1"/>
          </p:cNvSpPr>
          <p:nvPr>
            <p:ph type="title"/>
          </p:nvPr>
        </p:nvSpPr>
        <p:spPr/>
        <p:txBody>
          <a:bodyPr/>
          <a:lstStyle/>
          <a:p>
            <a:r>
              <a:rPr lang="en-US"/>
              <a:t>Which nodes cannot contribute to the score of a mention linked to a concept?</a:t>
            </a:r>
          </a:p>
        </p:txBody>
      </p:sp>
      <p:sp>
        <p:nvSpPr>
          <p:cNvPr id="3" name="Content Placeholder 2">
            <a:extLst>
              <a:ext uri="{FF2B5EF4-FFF2-40B4-BE49-F238E27FC236}">
                <a16:creationId xmlns:a16="http://schemas.microsoft.com/office/drawing/2014/main" id="{4FAC5C49-E6D1-624B-A96F-B5A8BA093942}"/>
              </a:ext>
            </a:extLst>
          </p:cNvPr>
          <p:cNvSpPr>
            <a:spLocks noGrp="1"/>
          </p:cNvSpPr>
          <p:nvPr>
            <p:ph idx="1"/>
          </p:nvPr>
        </p:nvSpPr>
        <p:spPr/>
        <p:txBody>
          <a:bodyPr/>
          <a:lstStyle/>
          <a:p>
            <a:pPr marL="514350" indent="-514350">
              <a:buAutoNum type="alphaUcPeriod"/>
            </a:pPr>
            <a:endParaRPr lang="en-US"/>
          </a:p>
          <a:p>
            <a:pPr marL="514350" indent="-514350">
              <a:buAutoNum type="alphaUcPeriod"/>
            </a:pPr>
            <a:r>
              <a:rPr lang="en-US"/>
              <a:t>Other concepts linked to the same mention</a:t>
            </a:r>
          </a:p>
          <a:p>
            <a:pPr marL="514350" indent="-514350">
              <a:buAutoNum type="alphaUcPeriod"/>
            </a:pPr>
            <a:r>
              <a:rPr lang="en-US"/>
              <a:t>Concepts that have in the knowledge graph no outgoing links</a:t>
            </a:r>
          </a:p>
          <a:p>
            <a:pPr marL="514350" indent="-514350">
              <a:buAutoNum type="alphaUcPeriod"/>
            </a:pPr>
            <a:r>
              <a:rPr lang="en-US"/>
              <a:t>Concepts that have in the knowledge graph no incoming links</a:t>
            </a:r>
          </a:p>
          <a:p>
            <a:pPr marL="514350" indent="-514350">
              <a:buAutoNum type="alphaUcPeriod"/>
            </a:pPr>
            <a:r>
              <a:rPr lang="en-US"/>
              <a:t>Concepts with low popularity</a:t>
            </a:r>
          </a:p>
        </p:txBody>
      </p:sp>
      <p:sp>
        <p:nvSpPr>
          <p:cNvPr id="4" name="Footer Placeholder 3">
            <a:extLst>
              <a:ext uri="{FF2B5EF4-FFF2-40B4-BE49-F238E27FC236}">
                <a16:creationId xmlns:a16="http://schemas.microsoft.com/office/drawing/2014/main" id="{FA9F30AD-A084-D243-8613-924247CE25E6}"/>
              </a:ext>
            </a:extLst>
          </p:cNvPr>
          <p:cNvSpPr>
            <a:spLocks noGrp="1"/>
          </p:cNvSpPr>
          <p:nvPr>
            <p:ph type="ftr" sz="quarter" idx="10"/>
          </p:nvPr>
        </p:nvSpPr>
        <p:spPr/>
        <p:txBody>
          <a:bodyPr/>
          <a:lstStyle/>
          <a:p>
            <a:r>
              <a:rPr lang="fr-CH"/>
              <a:t>©2024, Karl Aberer, EPFL-IC, Laboratoire de systèmes d'informations répartis </a:t>
            </a:r>
            <a:endParaRPr lang="en-GB" dirty="0"/>
          </a:p>
        </p:txBody>
      </p:sp>
    </p:spTree>
    <p:extLst>
      <p:ext uri="{BB962C8B-B14F-4D97-AF65-F5344CB8AC3E}">
        <p14:creationId xmlns:p14="http://schemas.microsoft.com/office/powerpoint/2010/main" val="25822743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94715-767F-F712-03DD-8C4D2D0E6229}"/>
              </a:ext>
            </a:extLst>
          </p:cNvPr>
          <p:cNvSpPr>
            <a:spLocks noGrp="1"/>
          </p:cNvSpPr>
          <p:nvPr>
            <p:ph type="title"/>
          </p:nvPr>
        </p:nvSpPr>
        <p:spPr/>
        <p:txBody>
          <a:bodyPr/>
          <a:lstStyle/>
          <a:p>
            <a:r>
              <a:rPr lang="en-CH" dirty="0"/>
              <a:t>4.1.4 Entity Matching with GPT</a:t>
            </a:r>
          </a:p>
        </p:txBody>
      </p:sp>
      <p:sp>
        <p:nvSpPr>
          <p:cNvPr id="3" name="Content Placeholder 2">
            <a:extLst>
              <a:ext uri="{FF2B5EF4-FFF2-40B4-BE49-F238E27FC236}">
                <a16:creationId xmlns:a16="http://schemas.microsoft.com/office/drawing/2014/main" id="{DF1FF471-BFD6-C8EA-6A03-99A5376E9164}"/>
              </a:ext>
            </a:extLst>
          </p:cNvPr>
          <p:cNvSpPr>
            <a:spLocks noGrp="1"/>
          </p:cNvSpPr>
          <p:nvPr>
            <p:ph idx="1"/>
          </p:nvPr>
        </p:nvSpPr>
        <p:spPr/>
        <p:txBody>
          <a:bodyPr/>
          <a:lstStyle/>
          <a:p>
            <a:r>
              <a:rPr lang="en-CH" dirty="0"/>
              <a:t>GPT can be prompted to directly decide whether to entities are the same</a:t>
            </a:r>
          </a:p>
          <a:p>
            <a:r>
              <a:rPr lang="en-CH" dirty="0"/>
              <a:t>- the challenge is to design good prompts</a:t>
            </a:r>
          </a:p>
        </p:txBody>
      </p:sp>
      <p:sp>
        <p:nvSpPr>
          <p:cNvPr id="4" name="Footer Placeholder 3">
            <a:extLst>
              <a:ext uri="{FF2B5EF4-FFF2-40B4-BE49-F238E27FC236}">
                <a16:creationId xmlns:a16="http://schemas.microsoft.com/office/drawing/2014/main" id="{DF320413-6D66-9F65-D1A0-C9D73BFD7349}"/>
              </a:ext>
            </a:extLst>
          </p:cNvPr>
          <p:cNvSpPr>
            <a:spLocks noGrp="1"/>
          </p:cNvSpPr>
          <p:nvPr>
            <p:ph type="ftr" sz="quarter" idx="10"/>
          </p:nvPr>
        </p:nvSpPr>
        <p:spPr/>
        <p:txBody>
          <a:bodyPr/>
          <a:lstStyle/>
          <a:p>
            <a:r>
              <a:rPr lang="fr-CH"/>
              <a:t>©2024, Karl Aberer, EPFL-IC, Laboratoire de systèmes d'informations répartis </a:t>
            </a:r>
            <a:endParaRPr lang="en-GB" dirty="0"/>
          </a:p>
        </p:txBody>
      </p:sp>
      <p:pic>
        <p:nvPicPr>
          <p:cNvPr id="6" name="Picture 5" descr="A screenshot of a computer program&#10;&#10;Description automatically generated">
            <a:extLst>
              <a:ext uri="{FF2B5EF4-FFF2-40B4-BE49-F238E27FC236}">
                <a16:creationId xmlns:a16="http://schemas.microsoft.com/office/drawing/2014/main" id="{D76BE4D2-A3C7-4437-238F-6A43768DFE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1078" y="3335142"/>
            <a:ext cx="10002185" cy="3466666"/>
          </a:xfrm>
          <a:prstGeom prst="rect">
            <a:avLst/>
          </a:prstGeom>
        </p:spPr>
      </p:pic>
    </p:spTree>
    <p:extLst>
      <p:ext uri="{BB962C8B-B14F-4D97-AF65-F5344CB8AC3E}">
        <p14:creationId xmlns:p14="http://schemas.microsoft.com/office/powerpoint/2010/main" val="322070618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F0F51F-036C-F145-1B74-A9E96FFF73C1}"/>
              </a:ext>
            </a:extLst>
          </p:cNvPr>
          <p:cNvSpPr>
            <a:spLocks noGrp="1"/>
          </p:cNvSpPr>
          <p:nvPr>
            <p:ph type="title"/>
          </p:nvPr>
        </p:nvSpPr>
        <p:spPr/>
        <p:txBody>
          <a:bodyPr/>
          <a:lstStyle/>
          <a:p>
            <a:r>
              <a:rPr lang="en-CH" dirty="0"/>
              <a:t>Considerations in Prompt Design</a:t>
            </a:r>
          </a:p>
        </p:txBody>
      </p:sp>
      <p:sp>
        <p:nvSpPr>
          <p:cNvPr id="3" name="Content Placeholder 2">
            <a:extLst>
              <a:ext uri="{FF2B5EF4-FFF2-40B4-BE49-F238E27FC236}">
                <a16:creationId xmlns:a16="http://schemas.microsoft.com/office/drawing/2014/main" id="{5179E6CA-6699-F39A-D114-C1199F9B6859}"/>
              </a:ext>
            </a:extLst>
          </p:cNvPr>
          <p:cNvSpPr>
            <a:spLocks noGrp="1"/>
          </p:cNvSpPr>
          <p:nvPr>
            <p:ph idx="1"/>
          </p:nvPr>
        </p:nvSpPr>
        <p:spPr/>
        <p:txBody>
          <a:bodyPr/>
          <a:lstStyle/>
          <a:p>
            <a:r>
              <a:rPr lang="en-GB" dirty="0"/>
              <a:t>G</a:t>
            </a:r>
            <a:r>
              <a:rPr lang="en-CH" dirty="0"/>
              <a:t>eneral vs. domain-specific</a:t>
            </a:r>
          </a:p>
          <a:p>
            <a:pPr marL="457200" indent="-457200">
              <a:buFont typeface="Arial" panose="020B0604020202020204" pitchFamily="34" charset="0"/>
              <a:buChar char="•"/>
            </a:pPr>
            <a:r>
              <a:rPr lang="en-CH" dirty="0"/>
              <a:t>“are these entities the same?” vs. “are these products the same”</a:t>
            </a:r>
          </a:p>
          <a:p>
            <a:r>
              <a:rPr lang="en-CH" dirty="0"/>
              <a:t>Simple vs. complex</a:t>
            </a:r>
          </a:p>
          <a:p>
            <a:pPr marL="457200" indent="-457200">
              <a:buFont typeface="Arial" panose="020B0604020202020204" pitchFamily="34" charset="0"/>
              <a:buChar char="•"/>
            </a:pPr>
            <a:r>
              <a:rPr lang="en-CH" dirty="0"/>
              <a:t>”match” vs. “refer to</a:t>
            </a:r>
            <a:r>
              <a:rPr lang="en-GB" dirty="0"/>
              <a:t> t</a:t>
            </a:r>
            <a:r>
              <a:rPr lang="en-CH" dirty="0"/>
              <a:t>he same real-world entity”</a:t>
            </a:r>
          </a:p>
          <a:p>
            <a:r>
              <a:rPr lang="en-CH" dirty="0"/>
              <a:t>Free vs. forced answer</a:t>
            </a:r>
          </a:p>
          <a:p>
            <a:pPr marL="457200" indent="-457200">
              <a:buFont typeface="Arial" panose="020B0604020202020204" pitchFamily="34" charset="0"/>
              <a:buChar char="•"/>
            </a:pPr>
            <a:r>
              <a:rPr lang="en-CH" dirty="0"/>
              <a:t>“answers with ‘yes’ or ‘no” vs. no instruction</a:t>
            </a:r>
          </a:p>
          <a:p>
            <a:r>
              <a:rPr lang="en-CH" dirty="0"/>
              <a:t>Adding entity attributes</a:t>
            </a:r>
          </a:p>
          <a:p>
            <a:pPr marL="457200" indent="-457200">
              <a:buFont typeface="Arial" panose="020B0604020202020204" pitchFamily="34" charset="0"/>
              <a:buChar char="•"/>
            </a:pPr>
            <a:r>
              <a:rPr lang="en-GB" dirty="0"/>
              <a:t>A</a:t>
            </a:r>
            <a:r>
              <a:rPr lang="en-CH" dirty="0"/>
              <a:t>dding price information or not</a:t>
            </a:r>
          </a:p>
        </p:txBody>
      </p:sp>
      <p:sp>
        <p:nvSpPr>
          <p:cNvPr id="4" name="Footer Placeholder 3">
            <a:extLst>
              <a:ext uri="{FF2B5EF4-FFF2-40B4-BE49-F238E27FC236}">
                <a16:creationId xmlns:a16="http://schemas.microsoft.com/office/drawing/2014/main" id="{792E7626-5E45-4110-3136-57E25E1BABC6}"/>
              </a:ext>
            </a:extLst>
          </p:cNvPr>
          <p:cNvSpPr>
            <a:spLocks noGrp="1"/>
          </p:cNvSpPr>
          <p:nvPr>
            <p:ph type="ftr" sz="quarter" idx="10"/>
          </p:nvPr>
        </p:nvSpPr>
        <p:spPr/>
        <p:txBody>
          <a:bodyPr/>
          <a:lstStyle/>
          <a:p>
            <a:r>
              <a:rPr lang="fr-CH"/>
              <a:t>©2024, Karl Aberer, EPFL-IC, Laboratoire de systèmes d'informations répartis </a:t>
            </a:r>
            <a:endParaRPr lang="en-GB" dirty="0"/>
          </a:p>
        </p:txBody>
      </p:sp>
    </p:spTree>
    <p:extLst>
      <p:ext uri="{BB962C8B-B14F-4D97-AF65-F5344CB8AC3E}">
        <p14:creationId xmlns:p14="http://schemas.microsoft.com/office/powerpoint/2010/main" val="324613514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121257-7C47-A4C2-65CD-08BC462B4FB3}"/>
              </a:ext>
            </a:extLst>
          </p:cNvPr>
          <p:cNvSpPr>
            <a:spLocks noGrp="1"/>
          </p:cNvSpPr>
          <p:nvPr>
            <p:ph type="title"/>
          </p:nvPr>
        </p:nvSpPr>
        <p:spPr/>
        <p:txBody>
          <a:bodyPr/>
          <a:lstStyle/>
          <a:p>
            <a:r>
              <a:rPr lang="en-CH" dirty="0"/>
              <a:t>Sample evaluation results</a:t>
            </a:r>
          </a:p>
        </p:txBody>
      </p:sp>
      <p:pic>
        <p:nvPicPr>
          <p:cNvPr id="6" name="Content Placeholder 5" descr="A table with numbers and letters&#10;&#10;Description automatically generated">
            <a:extLst>
              <a:ext uri="{FF2B5EF4-FFF2-40B4-BE49-F238E27FC236}">
                <a16:creationId xmlns:a16="http://schemas.microsoft.com/office/drawing/2014/main" id="{B31A5D66-0B3D-8E11-D87C-957B4788A18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355455" y="1549401"/>
            <a:ext cx="5037084" cy="3886594"/>
          </a:xfrm>
        </p:spPr>
      </p:pic>
      <p:sp>
        <p:nvSpPr>
          <p:cNvPr id="4" name="Footer Placeholder 3">
            <a:extLst>
              <a:ext uri="{FF2B5EF4-FFF2-40B4-BE49-F238E27FC236}">
                <a16:creationId xmlns:a16="http://schemas.microsoft.com/office/drawing/2014/main" id="{9044AA0A-A38D-460E-AFF3-0E0BC9732CB3}"/>
              </a:ext>
            </a:extLst>
          </p:cNvPr>
          <p:cNvSpPr>
            <a:spLocks noGrp="1"/>
          </p:cNvSpPr>
          <p:nvPr>
            <p:ph type="ftr" sz="quarter" idx="10"/>
          </p:nvPr>
        </p:nvSpPr>
        <p:spPr/>
        <p:txBody>
          <a:bodyPr/>
          <a:lstStyle/>
          <a:p>
            <a:r>
              <a:rPr lang="fr-CH"/>
              <a:t>©2024, Karl Aberer, EPFL-IC, Laboratoire de systèmes d'informations répartis </a:t>
            </a:r>
            <a:endParaRPr lang="en-GB" dirty="0"/>
          </a:p>
        </p:txBody>
      </p:sp>
      <p:sp>
        <p:nvSpPr>
          <p:cNvPr id="7" name="TextBox 6">
            <a:extLst>
              <a:ext uri="{FF2B5EF4-FFF2-40B4-BE49-F238E27FC236}">
                <a16:creationId xmlns:a16="http://schemas.microsoft.com/office/drawing/2014/main" id="{F097106D-E287-DF11-9A29-29783F933182}"/>
              </a:ext>
            </a:extLst>
          </p:cNvPr>
          <p:cNvSpPr txBox="1"/>
          <p:nvPr/>
        </p:nvSpPr>
        <p:spPr>
          <a:xfrm>
            <a:off x="8387903" y="1549400"/>
            <a:ext cx="1004636" cy="795745"/>
          </a:xfrm>
          <a:prstGeom prst="rect">
            <a:avLst/>
          </a:prstGeom>
          <a:solidFill>
            <a:srgbClr val="FFFF00">
              <a:alpha val="36902"/>
            </a:srgbClr>
          </a:solidFill>
          <a:ln>
            <a:noFill/>
          </a:ln>
        </p:spPr>
        <p:txBody>
          <a:bodyPr wrap="square" rtlCol="0">
            <a:spAutoFit/>
          </a:bodyPr>
          <a:lstStyle/>
          <a:p>
            <a:endParaRPr lang="en-CH" dirty="0"/>
          </a:p>
        </p:txBody>
      </p:sp>
      <p:sp>
        <p:nvSpPr>
          <p:cNvPr id="8" name="TextBox 7">
            <a:extLst>
              <a:ext uri="{FF2B5EF4-FFF2-40B4-BE49-F238E27FC236}">
                <a16:creationId xmlns:a16="http://schemas.microsoft.com/office/drawing/2014/main" id="{326B6F82-9847-59B1-7AAB-45D2F496433E}"/>
              </a:ext>
            </a:extLst>
          </p:cNvPr>
          <p:cNvSpPr txBox="1"/>
          <p:nvPr/>
        </p:nvSpPr>
        <p:spPr>
          <a:xfrm>
            <a:off x="258254" y="5512352"/>
            <a:ext cx="3953070" cy="1815882"/>
          </a:xfrm>
          <a:prstGeom prst="rect">
            <a:avLst/>
          </a:prstGeom>
          <a:noFill/>
        </p:spPr>
        <p:txBody>
          <a:bodyPr wrap="none" rtlCol="0">
            <a:spAutoFit/>
          </a:bodyPr>
          <a:lstStyle/>
          <a:p>
            <a:pPr algn="l"/>
            <a:r>
              <a:rPr lang="en-CH" sz="2800" dirty="0">
                <a:solidFill>
                  <a:schemeClr val="tx1"/>
                </a:solidFill>
                <a:latin typeface="Calibri"/>
                <a:cs typeface="Calibri"/>
              </a:rPr>
              <a:t>Findings on what helps</a:t>
            </a:r>
          </a:p>
          <a:p>
            <a:pPr algn="l"/>
            <a:r>
              <a:rPr lang="en-CH" sz="2800" dirty="0">
                <a:solidFill>
                  <a:schemeClr val="tx1"/>
                </a:solidFill>
                <a:latin typeface="Calibri"/>
                <a:cs typeface="Calibri"/>
              </a:rPr>
              <a:t>- domain-specific wording</a:t>
            </a:r>
          </a:p>
          <a:p>
            <a:pPr algn="l"/>
            <a:r>
              <a:rPr lang="en-CH" sz="2800" dirty="0">
                <a:solidFill>
                  <a:schemeClr val="tx1"/>
                </a:solidFill>
                <a:latin typeface="Calibri"/>
                <a:cs typeface="Calibri"/>
              </a:rPr>
              <a:t>- simpler wording</a:t>
            </a:r>
          </a:p>
          <a:p>
            <a:pPr algn="l"/>
            <a:r>
              <a:rPr lang="en-CH" sz="2800" dirty="0">
                <a:solidFill>
                  <a:schemeClr val="tx1"/>
                </a:solidFill>
                <a:latin typeface="Calibri"/>
                <a:cs typeface="Calibri"/>
              </a:rPr>
              <a:t>- forcing an answer </a:t>
            </a:r>
          </a:p>
        </p:txBody>
      </p:sp>
      <p:sp>
        <p:nvSpPr>
          <p:cNvPr id="9" name="TextBox 8">
            <a:extLst>
              <a:ext uri="{FF2B5EF4-FFF2-40B4-BE49-F238E27FC236}">
                <a16:creationId xmlns:a16="http://schemas.microsoft.com/office/drawing/2014/main" id="{550FC1C6-3A2A-C333-2B5B-7701D4033871}"/>
              </a:ext>
            </a:extLst>
          </p:cNvPr>
          <p:cNvSpPr txBox="1"/>
          <p:nvPr/>
        </p:nvSpPr>
        <p:spPr>
          <a:xfrm>
            <a:off x="5795615" y="5568251"/>
            <a:ext cx="5328592" cy="1384995"/>
          </a:xfrm>
          <a:prstGeom prst="rect">
            <a:avLst/>
          </a:prstGeom>
          <a:noFill/>
        </p:spPr>
        <p:txBody>
          <a:bodyPr wrap="square" rtlCol="0">
            <a:spAutoFit/>
          </a:bodyPr>
          <a:lstStyle/>
          <a:p>
            <a:pPr algn="l"/>
            <a:r>
              <a:rPr lang="en-CH" sz="2800" dirty="0">
                <a:solidFill>
                  <a:schemeClr val="tx1"/>
                </a:solidFill>
                <a:latin typeface="Calibri"/>
                <a:cs typeface="Calibri"/>
              </a:rPr>
              <a:t>Findings on what hurts</a:t>
            </a:r>
          </a:p>
          <a:p>
            <a:pPr algn="l"/>
            <a:r>
              <a:rPr lang="en-CH" sz="2800" dirty="0">
                <a:solidFill>
                  <a:schemeClr val="tx1"/>
                </a:solidFill>
                <a:latin typeface="Calibri"/>
                <a:cs typeface="Calibri"/>
              </a:rPr>
              <a:t>- price information or products (lack of normalization)</a:t>
            </a:r>
          </a:p>
        </p:txBody>
      </p:sp>
    </p:spTree>
    <p:extLst>
      <p:ext uri="{BB962C8B-B14F-4D97-AF65-F5344CB8AC3E}">
        <p14:creationId xmlns:p14="http://schemas.microsoft.com/office/powerpoint/2010/main" val="122276751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4EABA-E036-87CD-FC8E-557F339393AA}"/>
              </a:ext>
            </a:extLst>
          </p:cNvPr>
          <p:cNvSpPr>
            <a:spLocks noGrp="1"/>
          </p:cNvSpPr>
          <p:nvPr>
            <p:ph type="title"/>
          </p:nvPr>
        </p:nvSpPr>
        <p:spPr/>
        <p:txBody>
          <a:bodyPr/>
          <a:lstStyle/>
          <a:p>
            <a:r>
              <a:rPr lang="en-CH" dirty="0"/>
              <a:t>In-context Learning</a:t>
            </a:r>
          </a:p>
        </p:txBody>
      </p:sp>
      <p:sp>
        <p:nvSpPr>
          <p:cNvPr id="3" name="Content Placeholder 2">
            <a:extLst>
              <a:ext uri="{FF2B5EF4-FFF2-40B4-BE49-F238E27FC236}">
                <a16:creationId xmlns:a16="http://schemas.microsoft.com/office/drawing/2014/main" id="{03C3FE9A-A3A8-EB5B-1FE4-3D77B1DFD329}"/>
              </a:ext>
            </a:extLst>
          </p:cNvPr>
          <p:cNvSpPr>
            <a:spLocks noGrp="1"/>
          </p:cNvSpPr>
          <p:nvPr>
            <p:ph idx="1"/>
          </p:nvPr>
        </p:nvSpPr>
        <p:spPr/>
        <p:txBody>
          <a:bodyPr/>
          <a:lstStyle/>
          <a:p>
            <a:r>
              <a:rPr lang="en-CH" dirty="0"/>
              <a:t>Providing sample training data</a:t>
            </a:r>
          </a:p>
          <a:p>
            <a:endParaRPr lang="en-GB" sz="1400" dirty="0"/>
          </a:p>
          <a:p>
            <a:r>
              <a:rPr lang="en-GB" sz="1400" dirty="0"/>
              <a:t>Matches:</a:t>
            </a:r>
          </a:p>
          <a:p>
            <a:r>
              <a:rPr lang="en-GB" sz="1400" dirty="0"/>
              <a:t>Product 1: 'Title: SANDISK EXTREME PRO SDHC 32GB 300MB/S UHS-II U3' Product 2: 'Title: </a:t>
            </a:r>
            <a:r>
              <a:rPr lang="en-GB" sz="1400" dirty="0" err="1"/>
              <a:t>Sandisk</a:t>
            </a:r>
            <a:r>
              <a:rPr lang="en-GB" sz="1400" dirty="0"/>
              <a:t> SDXC card Extreme Pro UHS-II, 32gb, 300mbps'</a:t>
            </a:r>
          </a:p>
          <a:p>
            <a:r>
              <a:rPr lang="en-GB" sz="1400" dirty="0"/>
              <a:t>Product 1: 'Title: Dymo 53718 Black On Yellow - 24mm' Product 2: 'Title: Dymo 24mm Black On Yellow D1 Tape (53718)'</a:t>
            </a:r>
          </a:p>
          <a:p>
            <a:r>
              <a:rPr lang="en-GB" sz="1400" dirty="0"/>
              <a:t>Product 1: 'Title: DS-7216HQHI-K1 Hikvision 16 cs. </a:t>
            </a:r>
            <a:r>
              <a:rPr lang="en-GB" sz="1400" dirty="0" err="1"/>
              <a:t>TurboHD</a:t>
            </a:r>
            <a:r>
              <a:rPr lang="en-GB" sz="1400" dirty="0"/>
              <a:t> DVR' Product 2: 'Title: Hikvision DS-7216HQHI-K1 Turbo HD DVR'</a:t>
            </a:r>
          </a:p>
          <a:p>
            <a:r>
              <a:rPr lang="en-GB" sz="1400" dirty="0"/>
              <a:t>Product 1: 'Title: APCRBC133APC Replacement Battery Cartridge #133' Product 2: 'Title: APC RBC133 Replacement Battery Cartridge'</a:t>
            </a:r>
          </a:p>
          <a:p>
            <a:r>
              <a:rPr lang="en-GB" sz="1400" dirty="0"/>
              <a:t>Product 1: 'Title: Gigabyte NVIDIA GeForce GTX 1650 4GB D6 OC Turing Graphics Card' Product 2: 'Title: </a:t>
            </a:r>
            <a:r>
              <a:rPr lang="en-GB" sz="1400" dirty="0" err="1"/>
              <a:t>GigaByte</a:t>
            </a:r>
            <a:r>
              <a:rPr lang="en-GB" sz="1400" dirty="0"/>
              <a:t> GeForce GTX 1650 D6 </a:t>
            </a:r>
            <a:r>
              <a:rPr lang="en-GB" sz="1400" dirty="0" err="1"/>
              <a:t>Windforce</a:t>
            </a:r>
            <a:r>
              <a:rPr lang="en-GB" sz="1400" dirty="0"/>
              <a:t> OC 4G'</a:t>
            </a:r>
          </a:p>
          <a:p>
            <a:r>
              <a:rPr lang="en-GB" sz="1400" dirty="0"/>
              <a:t>Non-matches:</a:t>
            </a:r>
          </a:p>
          <a:p>
            <a:r>
              <a:rPr lang="en-GB" sz="1400" dirty="0"/>
              <a:t>Product 1: 'Title: RAM Corsair </a:t>
            </a:r>
            <a:r>
              <a:rPr lang="en-GB" sz="1400" dirty="0" err="1"/>
              <a:t>ValueSelect</a:t>
            </a:r>
            <a:r>
              <a:rPr lang="en-GB" sz="1400" dirty="0"/>
              <a:t> DDR4 2133MHz 1x8Go' Product 2: 'Title: CORSAIR New 8gb (1x8gb) Ddr4 2666mhz Vengeance CMK8GX4M1A2666C16'</a:t>
            </a:r>
          </a:p>
          <a:p>
            <a:r>
              <a:rPr lang="en-GB" sz="1400" dirty="0"/>
              <a:t>Product 1: 'Title: Evolis </a:t>
            </a:r>
            <a:r>
              <a:rPr lang="en-GB" sz="1400" dirty="0" err="1"/>
              <a:t>Zenius</a:t>
            </a:r>
            <a:r>
              <a:rPr lang="en-GB" sz="1400" dirty="0"/>
              <a:t>/Primacy Black Monochrome Ribbon 2000 image RCT023NAA' Product 2: 'Title: Zebra 800015-101 Black Monochrome Ribbon - 1000 Prints'</a:t>
            </a:r>
          </a:p>
          <a:p>
            <a:r>
              <a:rPr lang="en-GB" sz="1400" dirty="0"/>
              <a:t>Product 1: 'Title: 128GB </a:t>
            </a:r>
            <a:r>
              <a:rPr lang="en-GB" sz="1400" dirty="0" err="1"/>
              <a:t>Pendrive</a:t>
            </a:r>
            <a:r>
              <a:rPr lang="en-GB" sz="1400" dirty="0"/>
              <a:t> SanDisk Extreme PRO SSD USB 3.1 420MB/s' Product 2: 'Title: SanDisk 128GB Extreme Pro SDXC 150MB/s V-30 UHS-1 U3 Memory Card'</a:t>
            </a:r>
          </a:p>
          <a:p>
            <a:r>
              <a:rPr lang="en-GB" sz="1400" dirty="0"/>
              <a:t>Product 1: 'Title: Samsung SSD 970 EVO Plus 250GB' Product 2: 'Title: Samsung 970 EVO SSD M.2 2280 - 500GB'</a:t>
            </a:r>
          </a:p>
          <a:p>
            <a:r>
              <a:rPr lang="en-GB" sz="1400" dirty="0"/>
              <a:t>Product 1: 'Title: </a:t>
            </a:r>
            <a:r>
              <a:rPr lang="en-GB" sz="1400" dirty="0" err="1"/>
              <a:t>Akumulator</a:t>
            </a:r>
            <a:r>
              <a:rPr lang="en-GB" sz="1400" dirty="0"/>
              <a:t> APC Replacement Battery Cartridge #110' Product 2: 'Title: APC - Replacement Battery Cartridge #117'</a:t>
            </a:r>
          </a:p>
          <a:p>
            <a:r>
              <a:rPr lang="en-GB" sz="1400" dirty="0"/>
              <a:t>Do the following two product descriptions refer to the same real-world product? Answer with 'Yes' if they do and 'No' if they do not.</a:t>
            </a:r>
          </a:p>
          <a:p>
            <a:r>
              <a:rPr lang="en-GB" sz="1400" dirty="0"/>
              <a:t>Product 1: 'Title: MEMORIA SD SANDISK ULTRA SDHC SDXC UHS I CARD 100 MBS SDSDUNR 256G GN6IN'</a:t>
            </a:r>
          </a:p>
          <a:p>
            <a:r>
              <a:rPr lang="en-GB" sz="1400" dirty="0"/>
              <a:t>Product 2: 'Title: SanDisk Extreme Pro (256GB) SDXC Memory Card'</a:t>
            </a:r>
            <a:endParaRPr lang="en-CH" sz="1400" dirty="0"/>
          </a:p>
        </p:txBody>
      </p:sp>
      <p:sp>
        <p:nvSpPr>
          <p:cNvPr id="4" name="Footer Placeholder 3">
            <a:extLst>
              <a:ext uri="{FF2B5EF4-FFF2-40B4-BE49-F238E27FC236}">
                <a16:creationId xmlns:a16="http://schemas.microsoft.com/office/drawing/2014/main" id="{3E3A44DA-B772-EEF0-6507-56D2E6BEE0A1}"/>
              </a:ext>
            </a:extLst>
          </p:cNvPr>
          <p:cNvSpPr>
            <a:spLocks noGrp="1"/>
          </p:cNvSpPr>
          <p:nvPr>
            <p:ph type="ftr" sz="quarter" idx="10"/>
          </p:nvPr>
        </p:nvSpPr>
        <p:spPr/>
        <p:txBody>
          <a:bodyPr/>
          <a:lstStyle/>
          <a:p>
            <a:r>
              <a:rPr lang="fr-CH"/>
              <a:t>©2024, Karl Aberer, EPFL-IC, Laboratoire de systèmes d'informations répartis </a:t>
            </a:r>
            <a:endParaRPr lang="en-GB" dirty="0"/>
          </a:p>
        </p:txBody>
      </p:sp>
    </p:spTree>
    <p:extLst>
      <p:ext uri="{BB962C8B-B14F-4D97-AF65-F5344CB8AC3E}">
        <p14:creationId xmlns:p14="http://schemas.microsoft.com/office/powerpoint/2010/main" val="37821545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0DEE14-F2D1-07CB-DBDC-306A4277016D}"/>
              </a:ext>
            </a:extLst>
          </p:cNvPr>
          <p:cNvSpPr>
            <a:spLocks noGrp="1"/>
          </p:cNvSpPr>
          <p:nvPr>
            <p:ph type="title"/>
          </p:nvPr>
        </p:nvSpPr>
        <p:spPr/>
        <p:txBody>
          <a:bodyPr/>
          <a:lstStyle/>
          <a:p>
            <a:r>
              <a:rPr lang="en-CH" dirty="0"/>
              <a:t>Evaluation Results</a:t>
            </a:r>
          </a:p>
        </p:txBody>
      </p:sp>
      <p:pic>
        <p:nvPicPr>
          <p:cNvPr id="6" name="Content Placeholder 5" descr="A table with numbers and letters&#10;&#10;Description automatically generated">
            <a:extLst>
              <a:ext uri="{FF2B5EF4-FFF2-40B4-BE49-F238E27FC236}">
                <a16:creationId xmlns:a16="http://schemas.microsoft.com/office/drawing/2014/main" id="{824F5820-480A-F931-AB4C-107825C673C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098146" y="1512540"/>
            <a:ext cx="6299996" cy="3782994"/>
          </a:xfrm>
        </p:spPr>
      </p:pic>
      <p:sp>
        <p:nvSpPr>
          <p:cNvPr id="4" name="Footer Placeholder 3">
            <a:extLst>
              <a:ext uri="{FF2B5EF4-FFF2-40B4-BE49-F238E27FC236}">
                <a16:creationId xmlns:a16="http://schemas.microsoft.com/office/drawing/2014/main" id="{E14A6DAE-542C-ACD9-2D5E-DACD81D79D37}"/>
              </a:ext>
            </a:extLst>
          </p:cNvPr>
          <p:cNvSpPr>
            <a:spLocks noGrp="1"/>
          </p:cNvSpPr>
          <p:nvPr>
            <p:ph type="ftr" sz="quarter" idx="10"/>
          </p:nvPr>
        </p:nvSpPr>
        <p:spPr/>
        <p:txBody>
          <a:bodyPr/>
          <a:lstStyle/>
          <a:p>
            <a:r>
              <a:rPr lang="fr-CH"/>
              <a:t>©2024, Karl Aberer, EPFL-IC, Laboratoire de systèmes d'informations répartis </a:t>
            </a:r>
            <a:endParaRPr lang="en-GB" dirty="0"/>
          </a:p>
        </p:txBody>
      </p:sp>
      <p:sp>
        <p:nvSpPr>
          <p:cNvPr id="7" name="TextBox 6">
            <a:extLst>
              <a:ext uri="{FF2B5EF4-FFF2-40B4-BE49-F238E27FC236}">
                <a16:creationId xmlns:a16="http://schemas.microsoft.com/office/drawing/2014/main" id="{C485AAE2-DA2E-FCC8-FDFD-B21F6EF62D73}"/>
              </a:ext>
            </a:extLst>
          </p:cNvPr>
          <p:cNvSpPr txBox="1"/>
          <p:nvPr/>
        </p:nvSpPr>
        <p:spPr>
          <a:xfrm>
            <a:off x="258254" y="5512352"/>
            <a:ext cx="8719823" cy="1815882"/>
          </a:xfrm>
          <a:prstGeom prst="rect">
            <a:avLst/>
          </a:prstGeom>
          <a:noFill/>
        </p:spPr>
        <p:txBody>
          <a:bodyPr wrap="none" rtlCol="0">
            <a:spAutoFit/>
          </a:bodyPr>
          <a:lstStyle/>
          <a:p>
            <a:pPr algn="l"/>
            <a:r>
              <a:rPr lang="en-CH" sz="2800" dirty="0">
                <a:solidFill>
                  <a:schemeClr val="tx1"/>
                </a:solidFill>
                <a:latin typeface="Calibri"/>
                <a:cs typeface="Calibri"/>
              </a:rPr>
              <a:t>Findings</a:t>
            </a:r>
          </a:p>
          <a:p>
            <a:pPr algn="l"/>
            <a:r>
              <a:rPr lang="en-CH" sz="2800" dirty="0">
                <a:solidFill>
                  <a:schemeClr val="tx1"/>
                </a:solidFill>
                <a:latin typeface="Calibri"/>
                <a:cs typeface="Calibri"/>
              </a:rPr>
              <a:t>- in-context learning helps</a:t>
            </a:r>
          </a:p>
          <a:p>
            <a:pPr algn="l"/>
            <a:r>
              <a:rPr lang="en-CH" sz="2800" dirty="0">
                <a:solidFill>
                  <a:schemeClr val="tx1"/>
                </a:solidFill>
                <a:latin typeface="Calibri"/>
                <a:cs typeface="Calibri"/>
              </a:rPr>
              <a:t>- (lexcially) related terms work better than human selected</a:t>
            </a:r>
          </a:p>
          <a:p>
            <a:pPr algn="l"/>
            <a:r>
              <a:rPr lang="en-CH" sz="2800" dirty="0">
                <a:solidFill>
                  <a:schemeClr val="tx1"/>
                </a:solidFill>
                <a:latin typeface="Calibri"/>
                <a:cs typeface="Calibri"/>
              </a:rPr>
              <a:t>- cost increases significantly</a:t>
            </a:r>
          </a:p>
        </p:txBody>
      </p:sp>
    </p:spTree>
    <p:extLst>
      <p:ext uri="{BB962C8B-B14F-4D97-AF65-F5344CB8AC3E}">
        <p14:creationId xmlns:p14="http://schemas.microsoft.com/office/powerpoint/2010/main" val="91440491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F04693-A118-C472-2F67-1C29FB6663E2}"/>
              </a:ext>
            </a:extLst>
          </p:cNvPr>
          <p:cNvSpPr>
            <a:spLocks noGrp="1"/>
          </p:cNvSpPr>
          <p:nvPr>
            <p:ph type="title"/>
          </p:nvPr>
        </p:nvSpPr>
        <p:spPr/>
        <p:txBody>
          <a:bodyPr/>
          <a:lstStyle/>
          <a:p>
            <a:r>
              <a:rPr lang="en-CH" dirty="0"/>
              <a:t>Providing Matching Rules</a:t>
            </a:r>
          </a:p>
        </p:txBody>
      </p:sp>
      <p:pic>
        <p:nvPicPr>
          <p:cNvPr id="6" name="Content Placeholder 5" descr="A close-up of a product description&#10;&#10;Description automatically generated">
            <a:extLst>
              <a:ext uri="{FF2B5EF4-FFF2-40B4-BE49-F238E27FC236}">
                <a16:creationId xmlns:a16="http://schemas.microsoft.com/office/drawing/2014/main" id="{BCA72DF0-16F0-6B76-3C3E-97454E67E29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15131" y="2345531"/>
            <a:ext cx="10426700" cy="4216400"/>
          </a:xfrm>
        </p:spPr>
      </p:pic>
      <p:sp>
        <p:nvSpPr>
          <p:cNvPr id="4" name="Footer Placeholder 3">
            <a:extLst>
              <a:ext uri="{FF2B5EF4-FFF2-40B4-BE49-F238E27FC236}">
                <a16:creationId xmlns:a16="http://schemas.microsoft.com/office/drawing/2014/main" id="{80F9DA58-8468-5B74-2986-82BD13E7D15E}"/>
              </a:ext>
            </a:extLst>
          </p:cNvPr>
          <p:cNvSpPr>
            <a:spLocks noGrp="1"/>
          </p:cNvSpPr>
          <p:nvPr>
            <p:ph type="ftr" sz="quarter" idx="10"/>
          </p:nvPr>
        </p:nvSpPr>
        <p:spPr/>
        <p:txBody>
          <a:bodyPr/>
          <a:lstStyle/>
          <a:p>
            <a:r>
              <a:rPr lang="fr-CH"/>
              <a:t>©2024, Karl Aberer, EPFL-IC, Laboratoire de systèmes d'informations répartis </a:t>
            </a:r>
            <a:endParaRPr lang="en-GB" dirty="0"/>
          </a:p>
        </p:txBody>
      </p:sp>
    </p:spTree>
    <p:extLst>
      <p:ext uri="{BB962C8B-B14F-4D97-AF65-F5344CB8AC3E}">
        <p14:creationId xmlns:p14="http://schemas.microsoft.com/office/powerpoint/2010/main" val="12568083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BB72C7-4394-3340-8F20-BE3CC3349AF7}"/>
              </a:ext>
            </a:extLst>
          </p:cNvPr>
          <p:cNvSpPr>
            <a:spLocks noGrp="1"/>
          </p:cNvSpPr>
          <p:nvPr>
            <p:ph type="title"/>
          </p:nvPr>
        </p:nvSpPr>
        <p:spPr/>
        <p:txBody>
          <a:bodyPr/>
          <a:lstStyle/>
          <a:p>
            <a:r>
              <a:rPr lang="en-US"/>
              <a:t>Entity-Relationship Model</a:t>
            </a:r>
          </a:p>
        </p:txBody>
      </p:sp>
      <p:sp>
        <p:nvSpPr>
          <p:cNvPr id="3" name="Content Placeholder 2">
            <a:extLst>
              <a:ext uri="{FF2B5EF4-FFF2-40B4-BE49-F238E27FC236}">
                <a16:creationId xmlns:a16="http://schemas.microsoft.com/office/drawing/2014/main" id="{59F3A83C-7D3A-E845-9FAA-F419232EF776}"/>
              </a:ext>
            </a:extLst>
          </p:cNvPr>
          <p:cNvSpPr>
            <a:spLocks noGrp="1"/>
          </p:cNvSpPr>
          <p:nvPr>
            <p:ph idx="1"/>
          </p:nvPr>
        </p:nvSpPr>
        <p:spPr/>
        <p:txBody>
          <a:bodyPr/>
          <a:lstStyle/>
          <a:p>
            <a:r>
              <a:rPr lang="en-GB" i="1"/>
              <a:t>The Entity Relationship Model: Toward a Unified View of Data, </a:t>
            </a:r>
            <a:r>
              <a:rPr lang="en-GB"/>
              <a:t>Peter Pin-Shan Chen, </a:t>
            </a:r>
            <a:r>
              <a:rPr lang="en-GB" b="1"/>
              <a:t>1976</a:t>
            </a:r>
            <a:r>
              <a:rPr lang="en-GB"/>
              <a:t>  </a:t>
            </a:r>
            <a:endParaRPr lang="en-US"/>
          </a:p>
        </p:txBody>
      </p:sp>
      <p:sp>
        <p:nvSpPr>
          <p:cNvPr id="4" name="Footer Placeholder 3">
            <a:extLst>
              <a:ext uri="{FF2B5EF4-FFF2-40B4-BE49-F238E27FC236}">
                <a16:creationId xmlns:a16="http://schemas.microsoft.com/office/drawing/2014/main" id="{96A35FCE-D213-A845-A3AD-7893830C1F1C}"/>
              </a:ext>
            </a:extLst>
          </p:cNvPr>
          <p:cNvSpPr>
            <a:spLocks noGrp="1"/>
          </p:cNvSpPr>
          <p:nvPr>
            <p:ph type="ftr" sz="quarter" idx="10"/>
          </p:nvPr>
        </p:nvSpPr>
        <p:spPr/>
        <p:txBody>
          <a:bodyPr/>
          <a:lstStyle/>
          <a:p>
            <a:r>
              <a:rPr lang="fr-CH"/>
              <a:t>©2024, Karl Aberer, EPFL-IC, Laboratoire de systèmes d'informations répartis </a:t>
            </a:r>
            <a:endParaRPr lang="en-GB" dirty="0"/>
          </a:p>
        </p:txBody>
      </p:sp>
      <p:pic>
        <p:nvPicPr>
          <p:cNvPr id="5" name="Picture 4">
            <a:extLst>
              <a:ext uri="{FF2B5EF4-FFF2-40B4-BE49-F238E27FC236}">
                <a16:creationId xmlns:a16="http://schemas.microsoft.com/office/drawing/2014/main" id="{6E341A6F-5159-8F44-8D5F-94EDA50A0C4C}"/>
              </a:ext>
            </a:extLst>
          </p:cNvPr>
          <p:cNvPicPr>
            <a:picLocks noChangeAspect="1"/>
          </p:cNvPicPr>
          <p:nvPr/>
        </p:nvPicPr>
        <p:blipFill>
          <a:blip r:embed="rId3"/>
          <a:stretch>
            <a:fillRect/>
          </a:stretch>
        </p:blipFill>
        <p:spPr>
          <a:xfrm>
            <a:off x="3491359" y="3064070"/>
            <a:ext cx="4839907" cy="4307518"/>
          </a:xfrm>
          <a:prstGeom prst="rect">
            <a:avLst/>
          </a:prstGeom>
        </p:spPr>
      </p:pic>
    </p:spTree>
    <p:extLst>
      <p:ext uri="{BB962C8B-B14F-4D97-AF65-F5344CB8AC3E}">
        <p14:creationId xmlns:p14="http://schemas.microsoft.com/office/powerpoint/2010/main" val="326880153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ED8EF2-1F6D-4BD9-D07B-261F4028DB8C}"/>
              </a:ext>
            </a:extLst>
          </p:cNvPr>
          <p:cNvSpPr>
            <a:spLocks noGrp="1"/>
          </p:cNvSpPr>
          <p:nvPr>
            <p:ph type="title"/>
          </p:nvPr>
        </p:nvSpPr>
        <p:spPr/>
        <p:txBody>
          <a:bodyPr/>
          <a:lstStyle/>
          <a:p>
            <a:r>
              <a:rPr lang="en-CH" dirty="0"/>
              <a:t>Evaluation Results</a:t>
            </a:r>
          </a:p>
        </p:txBody>
      </p:sp>
      <p:pic>
        <p:nvPicPr>
          <p:cNvPr id="6" name="Content Placeholder 5" descr="A table with numbers and letters&#10;&#10;Description automatically generated">
            <a:extLst>
              <a:ext uri="{FF2B5EF4-FFF2-40B4-BE49-F238E27FC236}">
                <a16:creationId xmlns:a16="http://schemas.microsoft.com/office/drawing/2014/main" id="{E2B75635-D20C-F7E9-32BD-0F83E953E2F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11239" y="1499614"/>
            <a:ext cx="6659612" cy="3080368"/>
          </a:xfrm>
        </p:spPr>
      </p:pic>
      <p:sp>
        <p:nvSpPr>
          <p:cNvPr id="4" name="Footer Placeholder 3">
            <a:extLst>
              <a:ext uri="{FF2B5EF4-FFF2-40B4-BE49-F238E27FC236}">
                <a16:creationId xmlns:a16="http://schemas.microsoft.com/office/drawing/2014/main" id="{6B2EBFC4-295E-3FE0-CF1A-0510D28B67F2}"/>
              </a:ext>
            </a:extLst>
          </p:cNvPr>
          <p:cNvSpPr>
            <a:spLocks noGrp="1"/>
          </p:cNvSpPr>
          <p:nvPr>
            <p:ph type="ftr" sz="quarter" idx="10"/>
          </p:nvPr>
        </p:nvSpPr>
        <p:spPr/>
        <p:txBody>
          <a:bodyPr/>
          <a:lstStyle/>
          <a:p>
            <a:r>
              <a:rPr lang="fr-CH"/>
              <a:t>©2024, Karl Aberer, EPFL-IC, Laboratoire de systèmes d'informations répartis </a:t>
            </a:r>
            <a:endParaRPr lang="en-GB" dirty="0"/>
          </a:p>
        </p:txBody>
      </p:sp>
      <p:sp>
        <p:nvSpPr>
          <p:cNvPr id="7" name="TextBox 6">
            <a:extLst>
              <a:ext uri="{FF2B5EF4-FFF2-40B4-BE49-F238E27FC236}">
                <a16:creationId xmlns:a16="http://schemas.microsoft.com/office/drawing/2014/main" id="{4AAE518B-AF24-3684-7E8F-FCB7674B4194}"/>
              </a:ext>
            </a:extLst>
          </p:cNvPr>
          <p:cNvSpPr txBox="1"/>
          <p:nvPr/>
        </p:nvSpPr>
        <p:spPr>
          <a:xfrm>
            <a:off x="258254" y="5512352"/>
            <a:ext cx="9771842" cy="1384995"/>
          </a:xfrm>
          <a:prstGeom prst="rect">
            <a:avLst/>
          </a:prstGeom>
          <a:noFill/>
        </p:spPr>
        <p:txBody>
          <a:bodyPr wrap="none" rtlCol="0">
            <a:spAutoFit/>
          </a:bodyPr>
          <a:lstStyle/>
          <a:p>
            <a:pPr algn="l"/>
            <a:r>
              <a:rPr lang="en-CH" sz="2800" dirty="0">
                <a:solidFill>
                  <a:schemeClr val="tx1"/>
                </a:solidFill>
                <a:latin typeface="Calibri"/>
                <a:cs typeface="Calibri"/>
              </a:rPr>
              <a:t>Findings</a:t>
            </a:r>
          </a:p>
          <a:p>
            <a:pPr algn="l"/>
            <a:r>
              <a:rPr lang="en-CH" sz="2800" dirty="0">
                <a:solidFill>
                  <a:schemeClr val="tx1"/>
                </a:solidFill>
                <a:latin typeface="Calibri"/>
                <a:cs typeface="Calibri"/>
              </a:rPr>
              <a:t>- rules with in-context learning increases precision at cost of recall</a:t>
            </a:r>
          </a:p>
          <a:p>
            <a:pPr algn="l"/>
            <a:r>
              <a:rPr lang="en-CH" sz="2800" dirty="0">
                <a:solidFill>
                  <a:schemeClr val="tx1"/>
                </a:solidFill>
                <a:latin typeface="Calibri"/>
                <a:cs typeface="Calibri"/>
              </a:rPr>
              <a:t>Note that rules do not require training data</a:t>
            </a:r>
          </a:p>
        </p:txBody>
      </p:sp>
    </p:spTree>
    <p:extLst>
      <p:ext uri="{BB962C8B-B14F-4D97-AF65-F5344CB8AC3E}">
        <p14:creationId xmlns:p14="http://schemas.microsoft.com/office/powerpoint/2010/main" val="329529024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References</a:t>
            </a:r>
          </a:p>
        </p:txBody>
      </p:sp>
      <p:sp>
        <p:nvSpPr>
          <p:cNvPr id="3" name="Content Placeholder 2"/>
          <p:cNvSpPr>
            <a:spLocks noGrp="1"/>
          </p:cNvSpPr>
          <p:nvPr>
            <p:ph idx="1"/>
          </p:nvPr>
        </p:nvSpPr>
        <p:spPr/>
        <p:txBody>
          <a:bodyPr/>
          <a:lstStyle/>
          <a:p>
            <a:r>
              <a:rPr lang="en-US" sz="2800" dirty="0"/>
              <a:t>Lecture partially based on</a:t>
            </a:r>
          </a:p>
          <a:p>
            <a:pPr lvl="1"/>
            <a:r>
              <a:rPr lang="en-US" sz="2400" dirty="0"/>
              <a:t>Dan </a:t>
            </a:r>
            <a:r>
              <a:rPr lang="en-US" sz="2400" dirty="0" err="1"/>
              <a:t>Jurafsky</a:t>
            </a:r>
            <a:r>
              <a:rPr lang="en-US" sz="2400" dirty="0"/>
              <a:t> and James H. Martin, Speech and Language Processing (3rd ed. Draft), Chapter 21 </a:t>
            </a:r>
            <a:r>
              <a:rPr lang="en-US" sz="2400" dirty="0">
                <a:hlinkClick r:id="rId3"/>
              </a:rPr>
              <a:t>https://web.stanford.edu/~jurafsky/slp3/</a:t>
            </a:r>
            <a:endParaRPr lang="en-US" sz="2400" dirty="0"/>
          </a:p>
          <a:p>
            <a:pPr lvl="1"/>
            <a:r>
              <a:rPr lang="en-GB" sz="2400" dirty="0"/>
              <a:t>Jay </a:t>
            </a:r>
            <a:r>
              <a:rPr lang="en-GB" sz="2400" dirty="0" err="1"/>
              <a:t>Pujara</a:t>
            </a:r>
            <a:r>
              <a:rPr lang="en-GB" sz="2400" dirty="0"/>
              <a:t> and Sameer Singh, Mining Knowledge Graphs from Text, Tutorial, </a:t>
            </a:r>
            <a:r>
              <a:rPr lang="en-GB" sz="2400" dirty="0">
                <a:hlinkClick r:id="rId4"/>
              </a:rPr>
              <a:t>https://kgtutorial.github.io</a:t>
            </a:r>
            <a:r>
              <a:rPr lang="en-GB" sz="2400" dirty="0"/>
              <a:t> </a:t>
            </a:r>
            <a:endParaRPr lang="en-US" sz="2400" dirty="0"/>
          </a:p>
          <a:p>
            <a:r>
              <a:rPr lang="en-US" sz="2800" dirty="0"/>
              <a:t>References</a:t>
            </a:r>
          </a:p>
          <a:p>
            <a:pPr lvl="1"/>
            <a:r>
              <a:rPr lang="en-US" sz="2400" dirty="0" err="1"/>
              <a:t>Mintz</a:t>
            </a:r>
            <a:r>
              <a:rPr lang="en-US" sz="2400" dirty="0"/>
              <a:t>, Mike, et al. "Distant supervision for relation extraction without labeled data." </a:t>
            </a:r>
            <a:r>
              <a:rPr lang="en-US" sz="2400" i="1" dirty="0"/>
              <a:t>ACL 2009</a:t>
            </a:r>
            <a:r>
              <a:rPr lang="en-US" sz="2400" dirty="0"/>
              <a:t>.</a:t>
            </a:r>
          </a:p>
          <a:p>
            <a:pPr lvl="1"/>
            <a:r>
              <a:rPr lang="en-US" sz="2400" dirty="0"/>
              <a:t>Riedel, S., Yao, L., McCallum, A., &amp; Marlin, B. M. Relation extraction with matrix factorization and universal schemas. </a:t>
            </a:r>
            <a:r>
              <a:rPr lang="en-US" sz="2400" i="1" dirty="0"/>
              <a:t>ACL 2013</a:t>
            </a:r>
            <a:r>
              <a:rPr lang="en-US" sz="2400" dirty="0"/>
              <a:t>.</a:t>
            </a:r>
          </a:p>
          <a:p>
            <a:pPr lvl="1"/>
            <a:r>
              <a:rPr lang="en-US" sz="2400" dirty="0"/>
              <a:t>Ralph </a:t>
            </a:r>
            <a:r>
              <a:rPr lang="en-US" sz="2400" dirty="0" err="1"/>
              <a:t>Peeters</a:t>
            </a:r>
            <a:r>
              <a:rPr lang="en-US" sz="2400" dirty="0"/>
              <a:t> and Christian </a:t>
            </a:r>
            <a:r>
              <a:rPr lang="en-US" sz="2400" dirty="0" err="1"/>
              <a:t>Bizer</a:t>
            </a:r>
            <a:r>
              <a:rPr lang="en-US" sz="2400" dirty="0"/>
              <a:t>, “Using </a:t>
            </a:r>
            <a:r>
              <a:rPr lang="en-US" sz="2400" dirty="0" err="1"/>
              <a:t>ChatGPT</a:t>
            </a:r>
            <a:r>
              <a:rPr lang="en-US" sz="2400" dirty="0"/>
              <a:t> for Entity Matching”, ADBIS 2023</a:t>
            </a:r>
          </a:p>
          <a:p>
            <a:pPr lvl="1"/>
            <a:endParaRPr lang="en-US" sz="2400" dirty="0"/>
          </a:p>
        </p:txBody>
      </p:sp>
      <p:sp>
        <p:nvSpPr>
          <p:cNvPr id="4" name="Footer Placeholder 3"/>
          <p:cNvSpPr>
            <a:spLocks noGrp="1"/>
          </p:cNvSpPr>
          <p:nvPr>
            <p:ph type="ftr" sz="quarter" idx="10"/>
          </p:nvPr>
        </p:nvSpPr>
        <p:spPr/>
        <p:txBody>
          <a:bodyPr/>
          <a:lstStyle/>
          <a:p>
            <a:r>
              <a:rPr lang="fr-CH"/>
              <a:t>©2024, Karl Aberer, EPFL-IC, Laboratoire de systèmes d'informations répartis </a:t>
            </a:r>
            <a:endParaRPr lang="en-GB" dirty="0"/>
          </a:p>
        </p:txBody>
      </p:sp>
    </p:spTree>
    <p:extLst>
      <p:ext uri="{BB962C8B-B14F-4D97-AF65-F5344CB8AC3E}">
        <p14:creationId xmlns:p14="http://schemas.microsoft.com/office/powerpoint/2010/main" val="10017516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Populating Knowledge Bases</a:t>
            </a:r>
          </a:p>
        </p:txBody>
      </p:sp>
      <p:sp>
        <p:nvSpPr>
          <p:cNvPr id="3" name="Content Placeholder 2"/>
          <p:cNvSpPr>
            <a:spLocks noGrp="1"/>
          </p:cNvSpPr>
          <p:nvPr>
            <p:ph idx="1"/>
          </p:nvPr>
        </p:nvSpPr>
        <p:spPr/>
        <p:txBody>
          <a:bodyPr/>
          <a:lstStyle/>
          <a:p>
            <a:r>
              <a:rPr lang="en-US" dirty="0"/>
              <a:t>Manual creation of knowledge bases is expensive</a:t>
            </a:r>
          </a:p>
          <a:p>
            <a:pPr algn="ctr"/>
            <a:r>
              <a:rPr lang="en-US" dirty="0"/>
              <a:t>Can we produce them automatically?</a:t>
            </a:r>
          </a:p>
          <a:p>
            <a:endParaRPr lang="en-US" dirty="0"/>
          </a:p>
          <a:p>
            <a:r>
              <a:rPr lang="en-US" b="1" dirty="0"/>
              <a:t>Idea: </a:t>
            </a:r>
            <a:r>
              <a:rPr lang="en-US" dirty="0"/>
              <a:t>Extract knowledge from documents</a:t>
            </a:r>
          </a:p>
          <a:p>
            <a:r>
              <a:rPr lang="en-US" b="1" dirty="0"/>
              <a:t>Challenge: </a:t>
            </a:r>
            <a:r>
              <a:rPr lang="en-US" dirty="0"/>
              <a:t>Knowledge is encoded in natural language</a:t>
            </a:r>
          </a:p>
          <a:p>
            <a:endParaRPr lang="en-US" dirty="0"/>
          </a:p>
          <a:p>
            <a:r>
              <a:rPr lang="en-US" dirty="0"/>
              <a:t>Objectives</a:t>
            </a:r>
          </a:p>
          <a:p>
            <a:pPr marL="457200" indent="-457200">
              <a:buFont typeface="Arial" charset="0"/>
              <a:buChar char="•"/>
            </a:pPr>
            <a:r>
              <a:rPr lang="en-US" dirty="0"/>
              <a:t>Automated or accelerated </a:t>
            </a:r>
            <a:r>
              <a:rPr lang="en-US" u="sng" dirty="0"/>
              <a:t>creation of knowledge bases</a:t>
            </a:r>
          </a:p>
          <a:p>
            <a:pPr marL="457200" indent="-457200">
              <a:buFont typeface="Arial" charset="0"/>
              <a:buChar char="•"/>
            </a:pPr>
            <a:r>
              <a:rPr lang="en-US" dirty="0"/>
              <a:t>Support for </a:t>
            </a:r>
            <a:r>
              <a:rPr lang="en-US" u="sng" dirty="0"/>
              <a:t>structured search on documents</a:t>
            </a:r>
          </a:p>
        </p:txBody>
      </p:sp>
      <p:sp>
        <p:nvSpPr>
          <p:cNvPr id="4" name="Footer Placeholder 3"/>
          <p:cNvSpPr>
            <a:spLocks noGrp="1"/>
          </p:cNvSpPr>
          <p:nvPr>
            <p:ph type="ftr" sz="quarter" idx="10"/>
          </p:nvPr>
        </p:nvSpPr>
        <p:spPr/>
        <p:txBody>
          <a:bodyPr/>
          <a:lstStyle/>
          <a:p>
            <a:r>
              <a:rPr lang="fr-CH"/>
              <a:t>©2024, Karl Aberer, EPFL-IC, Laboratoire de systèmes d'informations répartis </a:t>
            </a:r>
            <a:endParaRPr lang="en-GB" dirty="0"/>
          </a:p>
        </p:txBody>
      </p:sp>
    </p:spTree>
    <p:extLst>
      <p:ext uri="{BB962C8B-B14F-4D97-AF65-F5344CB8AC3E}">
        <p14:creationId xmlns:p14="http://schemas.microsoft.com/office/powerpoint/2010/main" val="4330627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D37219-68C2-5841-9B3D-904D61ED00AA}"/>
              </a:ext>
            </a:extLst>
          </p:cNvPr>
          <p:cNvSpPr>
            <a:spLocks noGrp="1"/>
          </p:cNvSpPr>
          <p:nvPr>
            <p:ph type="title"/>
          </p:nvPr>
        </p:nvSpPr>
        <p:spPr>
          <a:xfrm>
            <a:off x="197987" y="352072"/>
            <a:ext cx="11502284" cy="1056217"/>
          </a:xfrm>
        </p:spPr>
        <p:txBody>
          <a:bodyPr/>
          <a:lstStyle/>
          <a:p>
            <a:r>
              <a:rPr lang="en-US" dirty="0"/>
              <a:t>Information Extraction</a:t>
            </a:r>
          </a:p>
        </p:txBody>
      </p:sp>
      <p:pic>
        <p:nvPicPr>
          <p:cNvPr id="7" name="Content Placeholder 6">
            <a:extLst>
              <a:ext uri="{FF2B5EF4-FFF2-40B4-BE49-F238E27FC236}">
                <a16:creationId xmlns:a16="http://schemas.microsoft.com/office/drawing/2014/main" id="{CB71CA59-E3E3-BE41-9AAF-943AB3D61D74}"/>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39031" y="2557241"/>
            <a:ext cx="3810000" cy="2908300"/>
          </a:xfrm>
        </p:spPr>
      </p:pic>
      <p:sp>
        <p:nvSpPr>
          <p:cNvPr id="4" name="Footer Placeholder 3">
            <a:extLst>
              <a:ext uri="{FF2B5EF4-FFF2-40B4-BE49-F238E27FC236}">
                <a16:creationId xmlns:a16="http://schemas.microsoft.com/office/drawing/2014/main" id="{751D3AF9-8687-3849-AC42-BBF7AFDF466F}"/>
              </a:ext>
            </a:extLst>
          </p:cNvPr>
          <p:cNvSpPr>
            <a:spLocks noGrp="1"/>
          </p:cNvSpPr>
          <p:nvPr>
            <p:ph type="ftr" sz="quarter" idx="10"/>
          </p:nvPr>
        </p:nvSpPr>
        <p:spPr/>
        <p:txBody>
          <a:bodyPr/>
          <a:lstStyle/>
          <a:p>
            <a:r>
              <a:rPr lang="fr-CH"/>
              <a:t>©2024, Karl Aberer, EPFL-IC, Laboratoire de systèmes d'informations répartis </a:t>
            </a:r>
            <a:endParaRPr lang="en-GB" dirty="0"/>
          </a:p>
        </p:txBody>
      </p:sp>
      <p:pic>
        <p:nvPicPr>
          <p:cNvPr id="5" name="Picture 4">
            <a:extLst>
              <a:ext uri="{FF2B5EF4-FFF2-40B4-BE49-F238E27FC236}">
                <a16:creationId xmlns:a16="http://schemas.microsoft.com/office/drawing/2014/main" id="{0B77F921-AC8E-5F42-826B-CE81C95465C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35775" y="2088604"/>
            <a:ext cx="3941649" cy="4013841"/>
          </a:xfrm>
          <a:prstGeom prst="rect">
            <a:avLst/>
          </a:prstGeom>
        </p:spPr>
      </p:pic>
      <p:sp>
        <p:nvSpPr>
          <p:cNvPr id="8" name="Right Arrow 7">
            <a:extLst>
              <a:ext uri="{FF2B5EF4-FFF2-40B4-BE49-F238E27FC236}">
                <a16:creationId xmlns:a16="http://schemas.microsoft.com/office/drawing/2014/main" id="{6D0E429B-D954-C146-B937-0EAF87D431E2}"/>
              </a:ext>
            </a:extLst>
          </p:cNvPr>
          <p:cNvSpPr/>
          <p:nvPr/>
        </p:nvSpPr>
        <p:spPr bwMode="auto">
          <a:xfrm>
            <a:off x="4931519" y="3619255"/>
            <a:ext cx="1872208" cy="720080"/>
          </a:xfrm>
          <a:prstGeom prst="rightArrow">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2"/>
              </a:solidFill>
              <a:effectLst/>
              <a:latin typeface="Tempus Sans ITC" pitchFamily="82" charset="0"/>
            </a:endParaRPr>
          </a:p>
        </p:txBody>
      </p:sp>
      <p:sp>
        <p:nvSpPr>
          <p:cNvPr id="9" name="Rectangle 8">
            <a:extLst>
              <a:ext uri="{FF2B5EF4-FFF2-40B4-BE49-F238E27FC236}">
                <a16:creationId xmlns:a16="http://schemas.microsoft.com/office/drawing/2014/main" id="{B484473F-066E-1F4B-B880-8836897BA346}"/>
              </a:ext>
            </a:extLst>
          </p:cNvPr>
          <p:cNvSpPr/>
          <p:nvPr/>
        </p:nvSpPr>
        <p:spPr>
          <a:xfrm>
            <a:off x="3419351" y="5557931"/>
            <a:ext cx="5937250" cy="1923604"/>
          </a:xfrm>
          <a:prstGeom prst="rect">
            <a:avLst/>
          </a:prstGeom>
        </p:spPr>
        <p:txBody>
          <a:bodyPr>
            <a:spAutoFit/>
          </a:bodyPr>
          <a:lstStyle/>
          <a:p>
            <a:pPr lvl="0" algn="l">
              <a:spcBef>
                <a:spcPct val="20000"/>
              </a:spcBef>
            </a:pPr>
            <a:r>
              <a:rPr lang="en-US" sz="3500" kern="0">
                <a:solidFill>
                  <a:srgbClr val="000000"/>
                </a:solidFill>
                <a:latin typeface="Calibri"/>
                <a:cs typeface="Calibri"/>
              </a:rPr>
              <a:t>Who are the entities?</a:t>
            </a:r>
          </a:p>
          <a:p>
            <a:pPr lvl="0" algn="l">
              <a:spcBef>
                <a:spcPct val="20000"/>
              </a:spcBef>
            </a:pPr>
            <a:r>
              <a:rPr lang="en-US" sz="3500" kern="0">
                <a:solidFill>
                  <a:srgbClr val="000000"/>
                </a:solidFill>
                <a:latin typeface="Calibri"/>
                <a:cs typeface="Calibri"/>
              </a:rPr>
              <a:t>What are their attributes?</a:t>
            </a:r>
          </a:p>
          <a:p>
            <a:pPr lvl="0" algn="l">
              <a:spcBef>
                <a:spcPct val="20000"/>
              </a:spcBef>
            </a:pPr>
            <a:r>
              <a:rPr lang="en-US" sz="3500" kern="0">
                <a:solidFill>
                  <a:srgbClr val="000000"/>
                </a:solidFill>
                <a:latin typeface="Calibri"/>
                <a:cs typeface="Calibri"/>
              </a:rPr>
              <a:t>How are they related?</a:t>
            </a:r>
          </a:p>
        </p:txBody>
      </p:sp>
      <p:sp>
        <p:nvSpPr>
          <p:cNvPr id="10" name="Rectangle 9">
            <a:extLst>
              <a:ext uri="{FF2B5EF4-FFF2-40B4-BE49-F238E27FC236}">
                <a16:creationId xmlns:a16="http://schemas.microsoft.com/office/drawing/2014/main" id="{24F733BE-CAA4-9843-A4C9-ED14EBAB7511}"/>
              </a:ext>
            </a:extLst>
          </p:cNvPr>
          <p:cNvSpPr/>
          <p:nvPr/>
        </p:nvSpPr>
        <p:spPr>
          <a:xfrm>
            <a:off x="3228195" y="1402159"/>
            <a:ext cx="5137111" cy="707886"/>
          </a:xfrm>
          <a:prstGeom prst="rect">
            <a:avLst/>
          </a:prstGeom>
        </p:spPr>
        <p:txBody>
          <a:bodyPr wrap="none">
            <a:spAutoFit/>
          </a:bodyPr>
          <a:lstStyle/>
          <a:p>
            <a:r>
              <a:rPr lang="en-US" sz="4000" dirty="0">
                <a:latin typeface="Calibri" panose="020F0502020204030204" pitchFamily="34" charset="0"/>
                <a:cs typeface="Calibri" panose="020F0502020204030204" pitchFamily="34" charset="0"/>
              </a:rPr>
              <a:t>From text to knowledge</a:t>
            </a:r>
          </a:p>
        </p:txBody>
      </p:sp>
    </p:spTree>
    <p:extLst>
      <p:ext uri="{BB962C8B-B14F-4D97-AF65-F5344CB8AC3E}">
        <p14:creationId xmlns:p14="http://schemas.microsoft.com/office/powerpoint/2010/main" val="22027569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4.1.1 Key Phrase Extraction</a:t>
            </a:r>
          </a:p>
        </p:txBody>
      </p:sp>
      <p:sp>
        <p:nvSpPr>
          <p:cNvPr id="6" name="Content Placeholder 5"/>
          <p:cNvSpPr>
            <a:spLocks noGrp="1"/>
          </p:cNvSpPr>
          <p:nvPr>
            <p:ph idx="1"/>
          </p:nvPr>
        </p:nvSpPr>
        <p:spPr/>
        <p:txBody>
          <a:bodyPr/>
          <a:lstStyle/>
          <a:p>
            <a:r>
              <a:rPr lang="en-US" b="1" dirty="0"/>
              <a:t>Idea</a:t>
            </a:r>
            <a:r>
              <a:rPr lang="en-US" dirty="0"/>
              <a:t>: key phrase extraction is “the automatic selection of important and topical phrases from the body of a document” (</a:t>
            </a:r>
            <a:r>
              <a:rPr lang="en-US" dirty="0" err="1"/>
              <a:t>Turney</a:t>
            </a:r>
            <a:r>
              <a:rPr lang="en-US" dirty="0"/>
              <a:t>, 2000)</a:t>
            </a:r>
          </a:p>
          <a:p>
            <a:pPr lvl="1"/>
            <a:r>
              <a:rPr lang="en-US" dirty="0"/>
              <a:t>Document summarization, search and indexing</a:t>
            </a:r>
          </a:p>
          <a:p>
            <a:pPr lvl="1"/>
            <a:r>
              <a:rPr lang="en-US" dirty="0"/>
              <a:t>Document classification and opinion mining</a:t>
            </a:r>
          </a:p>
          <a:p>
            <a:pPr lvl="1"/>
            <a:endParaRPr lang="en-US" dirty="0"/>
          </a:p>
          <a:p>
            <a:pPr lvl="0"/>
            <a:r>
              <a:rPr lang="en-US" sz="2000" b="1" dirty="0">
                <a:solidFill>
                  <a:srgbClr val="000000"/>
                </a:solidFill>
              </a:rPr>
              <a:t>EPFL</a:t>
            </a:r>
            <a:r>
              <a:rPr lang="en-US" sz="2000" dirty="0">
                <a:solidFill>
                  <a:srgbClr val="000000"/>
                </a:solidFill>
              </a:rPr>
              <a:t> is one of the two </a:t>
            </a:r>
            <a:r>
              <a:rPr lang="en-US" sz="2000" b="1" dirty="0">
                <a:solidFill>
                  <a:srgbClr val="000000"/>
                </a:solidFill>
              </a:rPr>
              <a:t>Swiss Federal Institutes of Technology</a:t>
            </a:r>
            <a:r>
              <a:rPr lang="en-US" sz="2000" dirty="0">
                <a:solidFill>
                  <a:srgbClr val="000000"/>
                </a:solidFill>
              </a:rPr>
              <a:t>. With the status of a </a:t>
            </a:r>
            <a:r>
              <a:rPr lang="en-US" sz="2000" b="1" dirty="0">
                <a:solidFill>
                  <a:srgbClr val="000000"/>
                </a:solidFill>
              </a:rPr>
              <a:t>national school </a:t>
            </a:r>
            <a:r>
              <a:rPr lang="en-US" sz="2000" dirty="0">
                <a:solidFill>
                  <a:srgbClr val="000000"/>
                </a:solidFill>
              </a:rPr>
              <a:t>since 1969, the </a:t>
            </a:r>
            <a:r>
              <a:rPr lang="en-US" sz="2000" b="1" dirty="0">
                <a:solidFill>
                  <a:srgbClr val="000000"/>
                </a:solidFill>
              </a:rPr>
              <a:t>young engineering school </a:t>
            </a:r>
            <a:r>
              <a:rPr lang="en-US" sz="2000" dirty="0">
                <a:solidFill>
                  <a:srgbClr val="000000"/>
                </a:solidFill>
              </a:rPr>
              <a:t>has grown in many dimensions, to the extent of becoming one of the most </a:t>
            </a:r>
            <a:r>
              <a:rPr lang="en-US" sz="2000" b="1" dirty="0">
                <a:solidFill>
                  <a:srgbClr val="000000"/>
                </a:solidFill>
              </a:rPr>
              <a:t>famous European institutions </a:t>
            </a:r>
            <a:r>
              <a:rPr lang="en-US" sz="2000" dirty="0">
                <a:solidFill>
                  <a:srgbClr val="000000"/>
                </a:solidFill>
              </a:rPr>
              <a:t>of </a:t>
            </a:r>
            <a:r>
              <a:rPr lang="en-US" sz="2000" b="1" dirty="0">
                <a:solidFill>
                  <a:srgbClr val="000000"/>
                </a:solidFill>
              </a:rPr>
              <a:t>science and technology</a:t>
            </a:r>
            <a:r>
              <a:rPr lang="en-US" sz="2000" dirty="0">
                <a:solidFill>
                  <a:srgbClr val="000000"/>
                </a:solidFill>
              </a:rPr>
              <a:t>. Like its </a:t>
            </a:r>
            <a:r>
              <a:rPr lang="en-US" sz="2000" b="1" dirty="0">
                <a:solidFill>
                  <a:srgbClr val="000000"/>
                </a:solidFill>
              </a:rPr>
              <a:t>sister institution </a:t>
            </a:r>
            <a:r>
              <a:rPr lang="en-US" sz="2000" dirty="0">
                <a:solidFill>
                  <a:srgbClr val="000000"/>
                </a:solidFill>
              </a:rPr>
              <a:t>in </a:t>
            </a:r>
            <a:r>
              <a:rPr lang="en-US" sz="2000" b="1" dirty="0">
                <a:solidFill>
                  <a:srgbClr val="000000"/>
                </a:solidFill>
              </a:rPr>
              <a:t>Zurich</a:t>
            </a:r>
            <a:r>
              <a:rPr lang="en-US" sz="2000" dirty="0">
                <a:solidFill>
                  <a:srgbClr val="000000"/>
                </a:solidFill>
              </a:rPr>
              <a:t>, </a:t>
            </a:r>
            <a:r>
              <a:rPr lang="en-US" sz="2000" b="1" dirty="0">
                <a:solidFill>
                  <a:srgbClr val="000000"/>
                </a:solidFill>
              </a:rPr>
              <a:t>ETHZ</a:t>
            </a:r>
            <a:r>
              <a:rPr lang="en-US" sz="2000" dirty="0">
                <a:solidFill>
                  <a:srgbClr val="000000"/>
                </a:solidFill>
              </a:rPr>
              <a:t>, it has three </a:t>
            </a:r>
            <a:r>
              <a:rPr lang="en-US" sz="2000" b="1" dirty="0">
                <a:solidFill>
                  <a:srgbClr val="000000"/>
                </a:solidFill>
              </a:rPr>
              <a:t>core missions</a:t>
            </a:r>
            <a:r>
              <a:rPr lang="en-US" sz="2000" dirty="0">
                <a:solidFill>
                  <a:srgbClr val="000000"/>
                </a:solidFill>
              </a:rPr>
              <a:t>: </a:t>
            </a:r>
            <a:r>
              <a:rPr lang="en-US" sz="2000" b="1" dirty="0">
                <a:solidFill>
                  <a:srgbClr val="000000"/>
                </a:solidFill>
              </a:rPr>
              <a:t>training</a:t>
            </a:r>
            <a:r>
              <a:rPr lang="en-US" sz="2000" dirty="0">
                <a:solidFill>
                  <a:srgbClr val="000000"/>
                </a:solidFill>
              </a:rPr>
              <a:t>, </a:t>
            </a:r>
            <a:r>
              <a:rPr lang="en-US" sz="2000" b="1" dirty="0">
                <a:solidFill>
                  <a:srgbClr val="000000"/>
                </a:solidFill>
              </a:rPr>
              <a:t>research</a:t>
            </a:r>
            <a:r>
              <a:rPr lang="en-US" sz="2000" dirty="0">
                <a:solidFill>
                  <a:srgbClr val="000000"/>
                </a:solidFill>
              </a:rPr>
              <a:t> and </a:t>
            </a:r>
            <a:r>
              <a:rPr lang="en-US" sz="2000" b="1" dirty="0">
                <a:solidFill>
                  <a:srgbClr val="000000"/>
                </a:solidFill>
              </a:rPr>
              <a:t>technology transfer</a:t>
            </a:r>
            <a:r>
              <a:rPr lang="en-US" sz="2000" dirty="0">
                <a:solidFill>
                  <a:srgbClr val="000000"/>
                </a:solidFill>
              </a:rPr>
              <a:t>. Associated with several </a:t>
            </a:r>
            <a:r>
              <a:rPr lang="en-US" sz="2000" dirty="0" err="1">
                <a:solidFill>
                  <a:srgbClr val="000000"/>
                </a:solidFill>
              </a:rPr>
              <a:t>specialised</a:t>
            </a:r>
            <a:r>
              <a:rPr lang="en-US" sz="2000" dirty="0">
                <a:solidFill>
                  <a:srgbClr val="000000"/>
                </a:solidFill>
              </a:rPr>
              <a:t> </a:t>
            </a:r>
            <a:r>
              <a:rPr lang="en-US" sz="2000" b="1" dirty="0">
                <a:solidFill>
                  <a:srgbClr val="000000"/>
                </a:solidFill>
              </a:rPr>
              <a:t>research institutes</a:t>
            </a:r>
            <a:r>
              <a:rPr lang="en-US" sz="2000" dirty="0">
                <a:solidFill>
                  <a:srgbClr val="000000"/>
                </a:solidFill>
              </a:rPr>
              <a:t>, the two </a:t>
            </a:r>
            <a:r>
              <a:rPr lang="en-US" sz="2000" b="1" dirty="0" err="1">
                <a:solidFill>
                  <a:srgbClr val="000000"/>
                </a:solidFill>
              </a:rPr>
              <a:t>Ecoles</a:t>
            </a:r>
            <a:r>
              <a:rPr lang="en-US" sz="2000" b="1" dirty="0">
                <a:solidFill>
                  <a:srgbClr val="000000"/>
                </a:solidFill>
              </a:rPr>
              <a:t> </a:t>
            </a:r>
            <a:r>
              <a:rPr lang="en-US" sz="2000" b="1" dirty="0" err="1">
                <a:solidFill>
                  <a:srgbClr val="000000"/>
                </a:solidFill>
              </a:rPr>
              <a:t>Polytechniques</a:t>
            </a:r>
            <a:r>
              <a:rPr lang="en-US" sz="2000" b="1" dirty="0">
                <a:solidFill>
                  <a:srgbClr val="000000"/>
                </a:solidFill>
              </a:rPr>
              <a:t> </a:t>
            </a:r>
            <a:r>
              <a:rPr lang="en-US" sz="2000" dirty="0">
                <a:solidFill>
                  <a:srgbClr val="000000"/>
                </a:solidFill>
              </a:rPr>
              <a:t>(</a:t>
            </a:r>
            <a:r>
              <a:rPr lang="en-US" sz="2000" b="1" dirty="0">
                <a:solidFill>
                  <a:srgbClr val="000000"/>
                </a:solidFill>
              </a:rPr>
              <a:t>Institutes of Technology</a:t>
            </a:r>
            <a:r>
              <a:rPr lang="en-US" sz="2000" dirty="0">
                <a:solidFill>
                  <a:srgbClr val="000000"/>
                </a:solidFill>
              </a:rPr>
              <a:t>) form the </a:t>
            </a:r>
            <a:r>
              <a:rPr lang="en-US" sz="2000" b="1" dirty="0">
                <a:solidFill>
                  <a:srgbClr val="000000"/>
                </a:solidFill>
              </a:rPr>
              <a:t>EPF domain </a:t>
            </a:r>
            <a:r>
              <a:rPr lang="en-US" sz="2000" dirty="0">
                <a:solidFill>
                  <a:srgbClr val="000000"/>
                </a:solidFill>
              </a:rPr>
              <a:t>, which is directly dependent on the </a:t>
            </a:r>
            <a:r>
              <a:rPr lang="en-US" sz="2000" b="1" dirty="0">
                <a:solidFill>
                  <a:srgbClr val="000000"/>
                </a:solidFill>
              </a:rPr>
              <a:t>Federal Department of Economic Affairs, Education and Research (EAER)</a:t>
            </a:r>
            <a:r>
              <a:rPr lang="en-US" sz="2000" dirty="0">
                <a:solidFill>
                  <a:srgbClr val="000000"/>
                </a:solidFill>
              </a:rPr>
              <a:t>.</a:t>
            </a:r>
          </a:p>
          <a:p>
            <a:br>
              <a:rPr lang="en-US" dirty="0"/>
            </a:br>
            <a:endParaRPr lang="en-US" dirty="0"/>
          </a:p>
        </p:txBody>
      </p:sp>
      <p:sp>
        <p:nvSpPr>
          <p:cNvPr id="4" name="Footer Placeholder 3"/>
          <p:cNvSpPr>
            <a:spLocks noGrp="1"/>
          </p:cNvSpPr>
          <p:nvPr>
            <p:ph type="ftr" sz="quarter" idx="10"/>
          </p:nvPr>
        </p:nvSpPr>
        <p:spPr/>
        <p:txBody>
          <a:bodyPr/>
          <a:lstStyle/>
          <a:p>
            <a:r>
              <a:rPr lang="fr-CH"/>
              <a:t>©2024, Karl Aberer, EPFL-IC, Laboratoire de systèmes d'informations répartis </a:t>
            </a:r>
            <a:endParaRPr lang="en-GB" dirty="0"/>
          </a:p>
        </p:txBody>
      </p:sp>
    </p:spTree>
    <p:extLst>
      <p:ext uri="{BB962C8B-B14F-4D97-AF65-F5344CB8AC3E}">
        <p14:creationId xmlns:p14="http://schemas.microsoft.com/office/powerpoint/2010/main" val="18349861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Keyphrase</a:t>
            </a:r>
            <a:r>
              <a:rPr lang="en-US" dirty="0"/>
              <a:t> Extraction Methods</a:t>
            </a:r>
          </a:p>
        </p:txBody>
      </p:sp>
      <p:sp>
        <p:nvSpPr>
          <p:cNvPr id="3" name="Content Placeholder 2"/>
          <p:cNvSpPr>
            <a:spLocks noGrp="1"/>
          </p:cNvSpPr>
          <p:nvPr>
            <p:ph idx="1"/>
          </p:nvPr>
        </p:nvSpPr>
        <p:spPr>
          <a:xfrm>
            <a:off x="233048" y="1549485"/>
            <a:ext cx="11467223" cy="5809192"/>
          </a:xfrm>
        </p:spPr>
        <p:txBody>
          <a:bodyPr/>
          <a:lstStyle/>
          <a:p>
            <a:r>
              <a:rPr lang="en-US" sz="3200" b="1" dirty="0"/>
              <a:t>Approach</a:t>
            </a:r>
            <a:r>
              <a:rPr lang="en-US" sz="3200" dirty="0"/>
              <a:t>: generate candidate phrases and rank them</a:t>
            </a:r>
          </a:p>
          <a:p>
            <a:r>
              <a:rPr lang="en-US" sz="3200" dirty="0"/>
              <a:t>Candidate phrases</a:t>
            </a:r>
          </a:p>
          <a:p>
            <a:pPr lvl="1"/>
            <a:r>
              <a:rPr lang="en-US" sz="2800" dirty="0"/>
              <a:t>Remove </a:t>
            </a:r>
            <a:r>
              <a:rPr lang="en-US" sz="2800" dirty="0" err="1"/>
              <a:t>stopwords</a:t>
            </a:r>
            <a:endParaRPr lang="en-US" sz="2800" dirty="0"/>
          </a:p>
          <a:p>
            <a:pPr lvl="1"/>
            <a:r>
              <a:rPr lang="en-US" sz="2800" dirty="0"/>
              <a:t>Use word n-grams</a:t>
            </a:r>
          </a:p>
          <a:p>
            <a:pPr lvl="1"/>
            <a:r>
              <a:rPr lang="en-US" sz="2800" dirty="0"/>
              <a:t>Consider part-of-speech tags (POS)</a:t>
            </a:r>
          </a:p>
          <a:p>
            <a:r>
              <a:rPr lang="en-US" sz="3200" dirty="0"/>
              <a:t>Baseline ranking approach</a:t>
            </a:r>
          </a:p>
          <a:p>
            <a:pPr lvl="1"/>
            <a:r>
              <a:rPr lang="en-US" sz="2800" dirty="0"/>
              <a:t>rank candidate phrases of the document according to their </a:t>
            </a:r>
            <a:r>
              <a:rPr lang="en-US" sz="2800" dirty="0" err="1"/>
              <a:t>tf-idf</a:t>
            </a:r>
            <a:r>
              <a:rPr lang="en-US" sz="2800" dirty="0"/>
              <a:t> value</a:t>
            </a:r>
          </a:p>
          <a:p>
            <a:r>
              <a:rPr lang="en-US" sz="3200" dirty="0"/>
              <a:t>Advanced approaches</a:t>
            </a:r>
          </a:p>
          <a:p>
            <a:pPr lvl="1"/>
            <a:r>
              <a:rPr lang="en-US" sz="2800" dirty="0"/>
              <a:t>Use of many structural, syntactic features of the documents</a:t>
            </a:r>
          </a:p>
          <a:p>
            <a:pPr lvl="1"/>
            <a:r>
              <a:rPr lang="en-US" sz="2800" dirty="0"/>
              <a:t>Use of external resources, such as Wikipedia, Wordnet</a:t>
            </a:r>
          </a:p>
          <a:p>
            <a:pPr lvl="1"/>
            <a:r>
              <a:rPr lang="en-US" sz="2800" dirty="0"/>
              <a:t>Use of transformer models</a:t>
            </a:r>
          </a:p>
          <a:p>
            <a:endParaRPr lang="en-US" sz="3200" dirty="0"/>
          </a:p>
        </p:txBody>
      </p:sp>
      <p:sp>
        <p:nvSpPr>
          <p:cNvPr id="4" name="Footer Placeholder 3"/>
          <p:cNvSpPr>
            <a:spLocks noGrp="1"/>
          </p:cNvSpPr>
          <p:nvPr>
            <p:ph type="ftr" sz="quarter" idx="10"/>
          </p:nvPr>
        </p:nvSpPr>
        <p:spPr/>
        <p:txBody>
          <a:bodyPr/>
          <a:lstStyle/>
          <a:p>
            <a:r>
              <a:rPr lang="fr-CH"/>
              <a:t>©2024, Karl Aberer, EPFL-IC, Laboratoire de systèmes d'informations répartis </a:t>
            </a:r>
            <a:endParaRPr lang="en-GB" dirty="0"/>
          </a:p>
        </p:txBody>
      </p:sp>
    </p:spTree>
    <p:extLst>
      <p:ext uri="{BB962C8B-B14F-4D97-AF65-F5344CB8AC3E}">
        <p14:creationId xmlns:p14="http://schemas.microsoft.com/office/powerpoint/2010/main" val="194731923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PVERSION" val="7"/>
  <p:tag name="TPFULLVERSION" val="8.3.0.130"/>
  <p:tag name="PPTVERSION" val="16"/>
  <p:tag name="TPOS" val="6"/>
</p:tagLst>
</file>

<file path=ppt/tags/tag2.xml><?xml version="1.0" encoding="utf-8"?>
<p:tagLst xmlns:a="http://schemas.openxmlformats.org/drawingml/2006/main" xmlns:r="http://schemas.openxmlformats.org/officeDocument/2006/relationships" xmlns:p="http://schemas.openxmlformats.org/presentationml/2006/main">
  <p:tag name="SLIDEGUID" val="832222DDB392419E843808889671DF55"/>
  <p:tag name="AUTOOPENPOLL" val="False"/>
  <p:tag name="TYPE" val="MultiChoiceSlide"/>
  <p:tag name="TPSLIDEBULLETSTYLE" val="2"/>
  <p:tag name="TPQUESTIONXML" val="&lt;?xml version=&quot;1.0&quot; encoding=&quot;UTF-8&quot; standalone=&quot;yes&quot;?&gt;&lt;questionlist&gt;&lt;properties&gt;&lt;guid&gt;FD8BAA59099F4F90AB458FF65E9323D4&lt;/guid&gt;&lt;date&gt;5/9/2019 11:13:15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832222DDB392419E843808889671DF55&lt;/guid&gt;&lt;repollguid&gt;D30744252660440AB0EAF8DE3420F65F&lt;/repollguid&gt;&lt;sourceid&gt;497247B718A740018D4C7EAE44950319&lt;/sourceid&gt;&lt;questiontext&gt;An HMM model would be an appropriate approach to identify&lt;/questiontext&gt;&lt;showresults&gt;True&lt;/showresults&gt;&lt;responsegrid&gt;0&lt;/responsegrid&gt;&lt;countdowntime&gt;30&lt;/countdowntime&gt;&lt;correctvalue&gt;1&lt;/correctvalue&gt;&lt;incorrectvalue&gt;0&lt;/incorrectvalue&gt;&lt;responselimit&gt;1&lt;/responselimit&gt;&lt;bulletstyle&gt;2&lt;/bulletstyle&gt;&lt;answers&gt;&lt;answer&gt;&lt;guid&gt;EA37D402779B49B99A58484973EC41E6&lt;/guid&gt;&lt;answertext&gt;Named Entities&lt;/answertext&gt;&lt;valuetype&gt;0&lt;/valuetype&gt;&lt;/answer&gt;&lt;answer&gt;&lt;guid&gt;59D1ADDB94A347F7B6987B4D2012C764&lt;/guid&gt;&lt;answertext&gt;Part-of-Speech tags&lt;/answertext&gt;&lt;valuetype&gt;0&lt;/valuetype&gt;&lt;/answer&gt;&lt;answer&gt;&lt;guid&gt;DB7B2322DA684075B5536C13230B754E&lt;/guid&gt;&lt;answertext&gt;Concepts&lt;/answertext&gt;&lt;valuetype&gt;0&lt;/valuetype&gt;&lt;/answer&gt;&lt;answer&gt;&lt;guid&gt;ABB7176DFBC24C7E8491011FFFA8A41D&lt;/guid&gt;&lt;answertext&gt;Word n-grams&lt;/answertext&gt;&lt;valuetype&gt;0&lt;/valuetype&gt;&lt;/answer&gt;&lt;/answers&gt;&lt;/multichoice&gt;&lt;/questions&gt;&lt;/questionlist&gt;"/>
  <p:tag name="LIVECHARTING" val="False"/>
  <p:tag name="HASRESULTS" val="False"/>
  <p:tag name="CHARTTYPE" val="0"/>
  <p:tag name="CHARTDEFINEDCOLORS" val="3,6,10,45,32,50,13,4,9,55,1"/>
</p:tagLst>
</file>

<file path=ppt/tags/tag3.xml><?xml version="1.0" encoding="utf-8"?>
<p:tagLst xmlns:a="http://schemas.openxmlformats.org/drawingml/2006/main" xmlns:r="http://schemas.openxmlformats.org/officeDocument/2006/relationships" xmlns:p="http://schemas.openxmlformats.org/presentationml/2006/main">
  <p:tag name="ZEROBASED" val="False"/>
</p:tagLst>
</file>

<file path=ppt/theme/theme1.xml><?xml version="1.0" encoding="utf-8"?>
<a:theme xmlns:a="http://schemas.openxmlformats.org/drawingml/2006/main" name="part1 XML">
  <a:themeElements>
    <a:clrScheme name="part1 XML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part1 XML">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2"/>
            </a:solidFill>
            <a:effectLst/>
            <a:latin typeface="Tempus Sans ITC" pitchFamily="82"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2"/>
            </a:solidFill>
            <a:effectLst/>
            <a:latin typeface="Tempus Sans ITC" pitchFamily="82" charset="0"/>
          </a:defRPr>
        </a:defPPr>
      </a:lstStyle>
    </a:lnDef>
  </a:objectDefaults>
  <a:extraClrSchemeLst>
    <a:extraClrScheme>
      <a:clrScheme name="part1 XML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part1 XM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part1 XML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part1 XML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part1 XML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part1 XML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part1 XML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part0 Basics</Template>
  <TotalTime>40762</TotalTime>
  <Words>7625</Words>
  <Application>Microsoft Macintosh PowerPoint</Application>
  <PresentationFormat>Custom</PresentationFormat>
  <Paragraphs>568</Paragraphs>
  <Slides>51</Slides>
  <Notes>43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51</vt:i4>
      </vt:variant>
    </vt:vector>
  </HeadingPairs>
  <TitlesOfParts>
    <vt:vector size="59" baseType="lpstr">
      <vt:lpstr>MS PGothic</vt:lpstr>
      <vt:lpstr>Arial</vt:lpstr>
      <vt:lpstr>Calibri</vt:lpstr>
      <vt:lpstr>Cambria Math</vt:lpstr>
      <vt:lpstr>Comic Sans MS</vt:lpstr>
      <vt:lpstr>Tempus Sans ITC</vt:lpstr>
      <vt:lpstr>Verdana</vt:lpstr>
      <vt:lpstr>part1 XML</vt:lpstr>
      <vt:lpstr>Part 4: Information Extraction</vt:lpstr>
      <vt:lpstr>4.1 Named Entity Recognition</vt:lpstr>
      <vt:lpstr>Knowledge Graphs (Google 2012)</vt:lpstr>
      <vt:lpstr>RDF – Resource Description Framework (W3C 2004)</vt:lpstr>
      <vt:lpstr>Entity-Relationship Model</vt:lpstr>
      <vt:lpstr>Populating Knowledge Bases</vt:lpstr>
      <vt:lpstr>Information Extraction</vt:lpstr>
      <vt:lpstr>4.1.1 Key Phrase Extraction</vt:lpstr>
      <vt:lpstr>Keyphrase Extraction Methods</vt:lpstr>
      <vt:lpstr>Use of Keyphrase Extraction</vt:lpstr>
      <vt:lpstr>Use of Keyphrase Extraction</vt:lpstr>
      <vt:lpstr>4.1.2 Named Entity Recognition (NER)</vt:lpstr>
      <vt:lpstr>Named Entity Recognition (NER)</vt:lpstr>
      <vt:lpstr>NER as Sequence Labelling Task</vt:lpstr>
      <vt:lpstr>NER as Classification Task</vt:lpstr>
      <vt:lpstr>Features used in NER</vt:lpstr>
      <vt:lpstr>Exploiting Context</vt:lpstr>
      <vt:lpstr>Generative Probabilistic Model</vt:lpstr>
      <vt:lpstr>Approximation</vt:lpstr>
      <vt:lpstr>Hidden Markov Model (HMM)</vt:lpstr>
      <vt:lpstr>Learning the Model</vt:lpstr>
      <vt:lpstr>Using the Model</vt:lpstr>
      <vt:lpstr>Observation</vt:lpstr>
      <vt:lpstr>Viterbi Algorithm</vt:lpstr>
      <vt:lpstr>An HMM model would not be an appropriate approach to identify</vt:lpstr>
      <vt:lpstr>Which statement is correct?</vt:lpstr>
      <vt:lpstr>4.1.3 Entity Disambiguation </vt:lpstr>
      <vt:lpstr>Challenge</vt:lpstr>
      <vt:lpstr>Sources of Information</vt:lpstr>
      <vt:lpstr>Example Knowledge Graph</vt:lpstr>
      <vt:lpstr>Entity Graph</vt:lpstr>
      <vt:lpstr>Entity Graph</vt:lpstr>
      <vt:lpstr>Coherence</vt:lpstr>
      <vt:lpstr>Personalized PageRank</vt:lpstr>
      <vt:lpstr>Computing PPR</vt:lpstr>
      <vt:lpstr>PPR on Entity Graph</vt:lpstr>
      <vt:lpstr>Contributing Source Nodes</vt:lpstr>
      <vt:lpstr>Example: Contributorse</vt:lpstr>
      <vt:lpstr>Scoring</vt:lpstr>
      <vt:lpstr>Considering Popularity</vt:lpstr>
      <vt:lpstr>Some Results</vt:lpstr>
      <vt:lpstr>Which is false?</vt:lpstr>
      <vt:lpstr>Which nodes cannot contribute to the score of a mention linked to a concept?</vt:lpstr>
      <vt:lpstr>4.1.4 Entity Matching with GPT</vt:lpstr>
      <vt:lpstr>Considerations in Prompt Design</vt:lpstr>
      <vt:lpstr>Sample evaluation results</vt:lpstr>
      <vt:lpstr>In-context Learning</vt:lpstr>
      <vt:lpstr>Evaluation Results</vt:lpstr>
      <vt:lpstr>Providing Matching Rules</vt:lpstr>
      <vt:lpstr>Evaluation Results</vt:lpstr>
      <vt:lpstr>References</vt:lpstr>
    </vt:vector>
  </TitlesOfParts>
  <Company>EPFL I&amp;C - LSIR</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aberer</dc:creator>
  <cp:lastModifiedBy>Karl Aberer</cp:lastModifiedBy>
  <cp:revision>674</cp:revision>
  <cp:lastPrinted>2023-11-16T07:31:01Z</cp:lastPrinted>
  <dcterms:created xsi:type="dcterms:W3CDTF">2002-10-01T12:44:42Z</dcterms:created>
  <dcterms:modified xsi:type="dcterms:W3CDTF">2024-08-31T09:17:14Z</dcterms:modified>
</cp:coreProperties>
</file>